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13.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0.xml.rels" ContentType="application/vnd.openxmlformats-package.relationships+xml"/>
  <Override PartName="/ppt/notesSlides/notesSlide27.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_rels/slide14.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3.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media/image9.png" ContentType="image/png"/>
  <Override PartName="/ppt/media/image10.png" ContentType="image/png"/>
  <Override PartName="/ppt/media/image13.png" ContentType="image/png"/>
  <Override PartName="/ppt/media/image8.png" ContentType="image/png"/>
  <Override PartName="/ppt/media/image12.png" ContentType="image/png"/>
  <Override PartName="/ppt/media/image20.png" ContentType="image/png"/>
  <Override PartName="/ppt/media/image7.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3.png" ContentType="image/png"/>
  <Override PartName="/ppt/media/image4.jpeg" ContentType="image/jpeg"/>
  <Override PartName="/ppt/media/image2.png" ContentType="image/png"/>
  <Override PartName="/ppt/media/image5.png" ContentType="image/png"/>
  <Override PartName="/ppt/media/image6.png" ContentType="image/png"/>
  <Override PartName="/ppt/media/image11.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9CE5171-B5E4-4243-956A-F7500B6D00E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Alt handler egentlig om å frigjøre energi og nyttiggjøre seg denne i muskulaturen.</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Hjertet, lungene, og alt annet støtter opp om dette, ved å gi kontinuerlig tilgang på oksygen og energi. </a:t>
            </a:r>
            <a:endParaRPr b="0" lang="en-US" sz="1200" spc="-1" strike="noStrike">
              <a:solidFill>
                <a:srgbClr val="000000"/>
              </a:solidFill>
              <a:latin typeface="Arial"/>
            </a:endParaRPr>
          </a:p>
        </p:txBody>
      </p:sp>
      <p:sp>
        <p:nvSpPr>
          <p:cNvPr id="219"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5FF673FE-DACD-4D51-9BDF-AE61FA245C6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Energifrigjøringen har to steg: den oksygen-uavhengige glykolysen og den oksygen-avhengige. </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2147"/>
                </a:solidFill>
                <a:latin typeface="Inter"/>
                <a:ea typeface="Inter"/>
              </a:rPr>
              <a:t>Laktatproduksjonen er en direkte følge av hastigheten på glykolysen</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2147"/>
                </a:solidFill>
                <a:latin typeface="Inter"/>
                <a:ea typeface="Inter"/>
              </a:rPr>
              <a:t>Ved tilgjengelig oksygen vil glukosemolekylet omdannes videre til CO2 og mer energi vil hentes ut i prosessen. </a:t>
            </a:r>
            <a:endParaRPr b="0" lang="en-US" sz="1200" spc="-1" strike="noStrike">
              <a:solidFill>
                <a:srgbClr val="000000"/>
              </a:solidFill>
              <a:latin typeface="Arial"/>
            </a:endParaRPr>
          </a:p>
        </p:txBody>
      </p:sp>
      <p:sp>
        <p:nvSpPr>
          <p:cNvPr id="222"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C48C05B0-7192-4A59-BFAC-15BF71E68CC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lvl="1" marL="971640" indent="-514440">
              <a:lnSpc>
                <a:spcPct val="100000"/>
              </a:lnSpc>
              <a:buClr>
                <a:srgbClr val="ff0000"/>
              </a:buClr>
              <a:buFont typeface="Calibri"/>
              <a:buAutoNum type="arabicPeriod"/>
            </a:pPr>
            <a:r>
              <a:rPr b="1" lang="en-US" sz="3000" spc="-1" strike="noStrike">
                <a:solidFill>
                  <a:srgbClr val="ff0000"/>
                </a:solidFill>
                <a:latin typeface="Calibri"/>
                <a:ea typeface="Calibri"/>
              </a:rPr>
              <a:t>Jo kortere distanse jo raskere må vi ha energien. </a:t>
            </a:r>
            <a:endParaRPr b="0" lang="en-US" sz="3000" spc="-1" strike="noStrike">
              <a:solidFill>
                <a:srgbClr val="000000"/>
              </a:solidFill>
              <a:latin typeface="Arial"/>
            </a:endParaRPr>
          </a:p>
          <a:p>
            <a:pPr marL="971640" indent="0">
              <a:lnSpc>
                <a:spcPct val="100000"/>
              </a:lnSpc>
              <a:buNone/>
              <a:tabLst>
                <a:tab algn="l" pos="0"/>
              </a:tabLst>
            </a:pPr>
            <a:endParaRPr b="0" lang="en-US" sz="3000" spc="-1" strike="noStrike">
              <a:solidFill>
                <a:srgbClr val="000000"/>
              </a:solidFill>
              <a:latin typeface="Arial"/>
            </a:endParaRPr>
          </a:p>
          <a:p>
            <a:pPr lvl="1" marL="971640" indent="-514440">
              <a:lnSpc>
                <a:spcPct val="100000"/>
              </a:lnSpc>
              <a:buClr>
                <a:srgbClr val="ff0000"/>
              </a:buClr>
              <a:buFont typeface="Calibri"/>
              <a:buAutoNum type="arabicPeriod"/>
              <a:tabLst>
                <a:tab algn="l" pos="0"/>
              </a:tabLst>
            </a:pPr>
            <a:r>
              <a:rPr b="1" lang="en-US" sz="3000" spc="-1" strike="noStrike">
                <a:solidFill>
                  <a:srgbClr val="ff0000"/>
                </a:solidFill>
                <a:latin typeface="Calibri"/>
                <a:ea typeface="Calibri"/>
              </a:rPr>
              <a:t>I utgangspunktet lite anaerobt bidrag</a:t>
            </a:r>
            <a:endParaRPr b="0" lang="en-US" sz="3000" spc="-1" strike="noStrike">
              <a:solidFill>
                <a:srgbClr val="000000"/>
              </a:solidFill>
              <a:latin typeface="Arial"/>
            </a:endParaRPr>
          </a:p>
          <a:p>
            <a:pPr lvl="1" marL="971640" indent="-514440">
              <a:lnSpc>
                <a:spcPct val="100000"/>
              </a:lnSpc>
              <a:buClr>
                <a:srgbClr val="ff0000"/>
              </a:buClr>
              <a:buFont typeface="Calibri"/>
              <a:buAutoNum type="arabicPeriod"/>
              <a:tabLst>
                <a:tab algn="l" pos="0"/>
              </a:tabLst>
            </a:pPr>
            <a:r>
              <a:rPr b="1" lang="en-US" sz="3000" spc="-1" strike="noStrike">
                <a:solidFill>
                  <a:srgbClr val="ff0000"/>
                </a:solidFill>
                <a:latin typeface="Calibri"/>
                <a:ea typeface="Calibri"/>
              </a:rPr>
              <a:t>Jo lengre distanse jo mindre anaerobt bidrag</a:t>
            </a:r>
            <a:endParaRPr b="0" lang="en-US" sz="3000" spc="-1" strike="noStrike">
              <a:solidFill>
                <a:srgbClr val="000000"/>
              </a:solidFill>
              <a:latin typeface="Arial"/>
            </a:endParaRPr>
          </a:p>
          <a:p>
            <a:pPr lvl="1" marL="971640" indent="-514440">
              <a:lnSpc>
                <a:spcPct val="100000"/>
              </a:lnSpc>
              <a:buClr>
                <a:srgbClr val="ff0000"/>
              </a:buClr>
              <a:buFont typeface="Calibri"/>
              <a:buAutoNum type="arabicPeriod"/>
              <a:tabLst>
                <a:tab algn="l" pos="0"/>
              </a:tabLst>
            </a:pPr>
            <a:r>
              <a:rPr b="1" lang="en-US" sz="3000" spc="-1" strike="noStrike" u="sng">
                <a:solidFill>
                  <a:srgbClr val="ff0000"/>
                </a:solidFill>
                <a:uFillTx/>
                <a:latin typeface="Calibri"/>
                <a:ea typeface="Calibri"/>
              </a:rPr>
              <a:t>Jo dårligere trent jo større aerobt energibidrag</a:t>
            </a:r>
            <a:endParaRPr b="0" lang="en-US" sz="30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25"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837BCF84-2BCC-4E39-8AC2-577F2C5BE31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a:ln w="0">
            <a:noFill/>
          </a:ln>
        </p:spPr>
      </p:sp>
      <p:sp>
        <p:nvSpPr>
          <p:cNvPr id="2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Jeg skal gi dere svaret med en gang. </a:t>
            </a:r>
            <a:endParaRPr b="0" lang="en-US" sz="1200" spc="-1" strike="noStrike">
              <a:solidFill>
                <a:srgbClr val="000000"/>
              </a:solidFill>
              <a:latin typeface="Arial"/>
            </a:endParaRPr>
          </a:p>
        </p:txBody>
      </p:sp>
      <p:sp>
        <p:nvSpPr>
          <p:cNvPr id="228"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1E8A503F-3131-463B-91FF-90D003A7ABE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a:ln w="0">
            <a:noFill/>
          </a:ln>
        </p:spPr>
      </p:sp>
      <p:sp>
        <p:nvSpPr>
          <p:cNvPr id="2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Vi har en volumbasert treningsmodell. Jeg er egentlig ikke opptatt av detaljene, trener du mer, blir du bedre. </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Også mener vi at treningen må ha en høy nok belastning til å stresse systemet. </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Dette er veldig enkel logikk. Og det er litt av dette jeg prøve rå formidle. Treningsteori er egentlig veldig veldig enkelt. Ta bort alle fancy detlajer så sitter du igjen med en veldig enkel kjerne.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31"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B9E3C844-9B22-46FC-BA9B-0DB430B84E0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a:ln w="0">
            <a:noFill/>
          </a:ln>
        </p:spPr>
      </p:sp>
      <p:sp>
        <p:nvSpPr>
          <p:cNvPr id="2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Bygger en solid base over tid</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34"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B4D2AB4B-049E-4ECB-8E47-65C9F50A0E26}"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a:ln w="0">
            <a:noFill/>
          </a:ln>
        </p:spPr>
      </p:sp>
      <p:sp>
        <p:nvSpPr>
          <p:cNvPr id="2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Det er en balansegang mellom disse prosessene.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2147"/>
                </a:solidFill>
                <a:latin typeface="Inter"/>
                <a:ea typeface="Inter"/>
              </a:rPr>
              <a:t>Derfor, selv om blodlaktat er en god intensitetsmarkør, er den </a:t>
            </a:r>
            <a:r>
              <a:rPr b="0" i="1" lang="en-US" sz="1200" spc="-1" strike="noStrike">
                <a:solidFill>
                  <a:srgbClr val="002147"/>
                </a:solidFill>
                <a:latin typeface="Inter"/>
                <a:ea typeface="Inter"/>
              </a:rPr>
              <a:t>ikke</a:t>
            </a:r>
            <a:r>
              <a:rPr b="0" lang="en-US" sz="1200" spc="-1" strike="noStrike">
                <a:solidFill>
                  <a:srgbClr val="002147"/>
                </a:solidFill>
                <a:latin typeface="Inter"/>
                <a:ea typeface="Inter"/>
              </a:rPr>
              <a:t> </a:t>
            </a:r>
            <a:r>
              <a:rPr b="0" i="1" lang="en-US" sz="1200" spc="-1" strike="noStrike">
                <a:solidFill>
                  <a:srgbClr val="002147"/>
                </a:solidFill>
                <a:latin typeface="Inter"/>
                <a:ea typeface="Inter"/>
              </a:rPr>
              <a:t>direkte</a:t>
            </a:r>
            <a:r>
              <a:rPr b="0" lang="en-US" sz="1200" spc="-1" strike="noStrike">
                <a:solidFill>
                  <a:srgbClr val="002147"/>
                </a:solidFill>
                <a:latin typeface="Inter"/>
                <a:ea typeface="Inter"/>
              </a:rPr>
              <a:t> knyttet til hverken energiomsetning eller oksygentilgjengelighet.</a:t>
            </a:r>
            <a:endParaRPr b="0" lang="en-US" sz="1200" spc="-1" strike="noStrike">
              <a:solidFill>
                <a:srgbClr val="000000"/>
              </a:solidFill>
              <a:latin typeface="Arial"/>
            </a:endParaRPr>
          </a:p>
        </p:txBody>
      </p:sp>
      <p:sp>
        <p:nvSpPr>
          <p:cNvPr id="237"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43D7DAF3-87A3-42DA-8B59-2632B78C1CA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a:ln w="0">
            <a:noFill/>
          </a:ln>
        </p:spPr>
      </p:sp>
      <p:sp>
        <p:nvSpPr>
          <p:cNvPr id="2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 </a:t>
            </a:r>
            <a:r>
              <a:rPr b="0" lang="en-US" sz="1200" spc="-1" strike="noStrike">
                <a:solidFill>
                  <a:schemeClr val="dk1"/>
                </a:solidFill>
                <a:latin typeface="Calibri"/>
                <a:ea typeface="Calibri"/>
              </a:rPr>
              <a:t>Det er vanskelig å ha nøyaktig kontroll på tida hvis du ikke har hatt klokke på en stund.</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0" name="PlaceHolder 3"/>
          <p:cNvSpPr>
            <a:spLocks noGrp="1"/>
          </p:cNvSpPr>
          <p:nvPr>
            <p:ph type="sldNum" idx="2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40BC40C0-A620-4361-A5D1-F802FF7DDD8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a:ln w="0">
            <a:noFill/>
          </a:ln>
        </p:spPr>
      </p:sp>
      <p:sp>
        <p:nvSpPr>
          <p:cNvPr id="2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Rolig nok intensitet til å løpe et høyt volum</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Høy nok til å belaste systemet</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En høyere intensitet vil belaste mer, men medfører vanskeligheter med å holde volum. </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Alt det handler om er risikojustering. </a:t>
            </a:r>
            <a:endParaRPr b="0" lang="en-US" sz="1200" spc="-1" strike="noStrike">
              <a:solidFill>
                <a:srgbClr val="000000"/>
              </a:solidFill>
              <a:latin typeface="Arial"/>
            </a:endParaRPr>
          </a:p>
        </p:txBody>
      </p:sp>
      <p:sp>
        <p:nvSpPr>
          <p:cNvPr id="243" name="PlaceHolder 3"/>
          <p:cNvSpPr>
            <a:spLocks noGrp="1"/>
          </p:cNvSpPr>
          <p:nvPr>
            <p:ph type="sldNum" idx="2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99022427-A97A-4F59-A11D-4B569A2FDBF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a:ln w="0">
            <a:noFill/>
          </a:ln>
        </p:spPr>
      </p:sp>
      <p:sp>
        <p:nvSpPr>
          <p:cNvPr id="2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Effekten av å gjøre det</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6" name="PlaceHolder 3"/>
          <p:cNvSpPr>
            <a:spLocks noGrp="1"/>
          </p:cNvSpPr>
          <p:nvPr>
            <p:ph type="sldNum" idx="2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9053C89D-37AB-430F-98B5-6A136FE61D1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a:ln w="0">
            <a:noFill/>
          </a:ln>
        </p:spPr>
      </p:sp>
      <p:sp>
        <p:nvSpPr>
          <p:cNvPr id="2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Når skal jeg gjøre noe mer?</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Forskjell på oss og en på verdensnivå. Bakkedrag er sexy, men ikke så mye mer enn der. Bread and butter trening. </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49" name="PlaceHolder 3"/>
          <p:cNvSpPr>
            <a:spLocks noGrp="1"/>
          </p:cNvSpPr>
          <p:nvPr>
            <p:ph type="sldNum" idx="2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028EA1DC-B99E-4705-AAF1-7A70B87F0129}"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1200" spc="-1" strike="noStrike">
                <a:solidFill>
                  <a:schemeClr val="dk1"/>
                </a:solidFill>
                <a:latin typeface="Calibri"/>
                <a:ea typeface="Calibri"/>
              </a:rPr>
              <a:t>Del 1: Hva er et vi trener</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Vi bryr oss kun om utholdenhet</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chemeClr val="dk1"/>
                </a:solidFill>
                <a:latin typeface="Calibri"/>
                <a:ea typeface="Calibri"/>
              </a:rPr>
              <a:t>For å forstå dette rasjonale må vi gå grunnleggende, og se på den underliggende fysiologien</a:t>
            </a:r>
            <a:endParaRPr b="0" lang="en-US" sz="1200" spc="-1" strike="noStrike">
              <a:solidFill>
                <a:srgbClr val="000000"/>
              </a:solidFill>
              <a:latin typeface="Arial"/>
            </a:endParaRPr>
          </a:p>
        </p:txBody>
      </p:sp>
      <p:sp>
        <p:nvSpPr>
          <p:cNvPr id="216"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pc="-1" strike="noStrike">
                <a:solidFill>
                  <a:srgbClr val="000000"/>
                </a:solidFill>
                <a:latin typeface="Times New Roman"/>
              </a:defRPr>
            </a:lvl1pPr>
          </a:lstStyle>
          <a:p>
            <a:pPr indent="0" algn="r">
              <a:lnSpc>
                <a:spcPct val="100000"/>
              </a:lnSpc>
              <a:buNone/>
              <a:tabLst>
                <a:tab algn="l" pos="0"/>
              </a:tabLst>
            </a:pPr>
            <a:fld id="{D92D3E4F-CDC5-4A91-966A-DA8EDC5785D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0FCE8D4-6104-4F27-BB8B-E8C20C4B4D13}"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0608565-66BE-46E2-B742-13605CBCE5FF}"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B0F8C6E7-1FC4-48A8-9545-5802C9F1FC1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800499C-D23A-4C30-A7ED-E0E17CFE0F65}"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FF12D62-6B99-4F67-A1B0-8AAAAB7F1AB0}"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AF25714-AAD8-484E-A550-856CDE58029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F9DFE65-45A1-4618-91E4-E9441B739E3E}"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9D77318-CF18-4A73-8A54-DDC8BF9E88AE}"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D160135-38CE-4E2A-BCF4-79CBF855E261}"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9E329C8-3631-40E6-B02A-326CDB279F5F}"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7547ABC-5305-4AEA-B425-03F127535EC5}"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12CC5E0-BE3B-4F10-939C-4EBF0582F75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42F03C3-4913-4291-8DC2-D6E97642B89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E03E4E2-FEF4-417D-B389-43F25F99B67D}"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443913F-3B0B-41F6-843C-42DF32BD1F58}"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6FB4EA2-36ED-4156-A1E5-3FB02E63A5F1}"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664631A-9D28-4780-AD45-52412B4F65BB}"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BFA5D87-6339-4563-8BF1-EC02809C72DD}"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B1AA3BA-B011-4629-8067-23AAF7B5E1F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B162CA94-5B13-4F7A-B26E-72F0BB0A5137}"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7E25340F-FACF-4678-AB26-297176D1E62F}"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2D0367D-27A5-4690-AEFD-1487DC6F7350}"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E817E1A-4C35-44D9-896C-628A8249C44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37AE83B-A3B6-4C77-813B-B8B48907287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FEF4B0B-1DB8-4F27-AA3C-984C546DEA63}"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743F8C4-20DC-4B10-9E09-8FB04BA49A87}"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B39994A-2C57-44D8-927E-E10A48B03E10}"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877298F-11BF-431E-932C-48B9A133E0CE}"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E7ED8C5-C81F-42B4-BAFA-FD175766E54A}"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AB057377-EB81-4721-BFBA-686A70E8929C}"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409AF35-1594-4655-8D64-DDAD95D9F6FA}"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C5B0C03-9A30-4663-88ED-E44EF37FF6D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014CD9D-FB9B-4898-A445-D3E3DAF79B7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128C34F-F0B3-47A1-BD42-3A5A292D165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89FA386-382A-4839-9231-30A1B2D7EB2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4A272C8-5173-4093-91A7-5DA012E4370E}"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rmAutofit/>
          </a:bodyPr>
          <a:p>
            <a:pPr indent="0">
              <a:buNone/>
            </a:pPr>
            <a:r>
              <a:rPr b="0" lang="en-US" sz="6000" spc="-1" strike="noStrike">
                <a:solidFill>
                  <a:srgbClr val="000000"/>
                </a:solidFill>
                <a:latin typeface="Arial"/>
              </a:rPr>
              <a:t>Click to edit the title text format</a:t>
            </a:r>
            <a:endParaRPr b="0" lang="en-US" sz="6000" spc="-1" strike="noStrike">
              <a:solidFill>
                <a:srgbClr val="000000"/>
              </a:solidFill>
              <a:latin typeface="Arial"/>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1D08D53E-A134-4A57-B3D5-BF987D391CE0}"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B174D219-FA1D-4906-9FD6-9F2142A2D4ED}"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3"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B699AF25-70D8-4F28-9F26-43F9D7CA1B9B}"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doi.org/10.1080/02640410400021963" TargetMode="External"/><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5.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Google Shape;163;g2822e8a879e_0_0" descr=""/>
          <p:cNvPicPr/>
          <p:nvPr/>
        </p:nvPicPr>
        <p:blipFill>
          <a:blip r:embed="rId1"/>
          <a:stretch/>
        </p:blipFill>
        <p:spPr>
          <a:xfrm>
            <a:off x="943560" y="0"/>
            <a:ext cx="10304280" cy="685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6" name="Google Shape;253;p6"/>
          <p:cNvSpPr/>
          <p:nvPr/>
        </p:nvSpPr>
        <p:spPr>
          <a:xfrm>
            <a:off x="1440" y="0"/>
            <a:ext cx="12188520" cy="685764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57" name="Google Shape;254;p6" descr=""/>
          <p:cNvPicPr/>
          <p:nvPr/>
        </p:nvPicPr>
        <p:blipFill>
          <a:blip r:embed="rId1"/>
          <a:srcRect l="18237" t="0" r="38023" b="0"/>
          <a:stretch/>
        </p:blipFill>
        <p:spPr>
          <a:xfrm>
            <a:off x="8188200" y="171720"/>
            <a:ext cx="3798720" cy="6514200"/>
          </a:xfrm>
          <a:prstGeom prst="rect">
            <a:avLst/>
          </a:prstGeom>
          <a:ln w="0">
            <a:noFill/>
          </a:ln>
        </p:spPr>
      </p:pic>
      <p:pic>
        <p:nvPicPr>
          <p:cNvPr id="158" name="Google Shape;255;p6" descr=""/>
          <p:cNvPicPr/>
          <p:nvPr/>
        </p:nvPicPr>
        <p:blipFill>
          <a:blip r:embed="rId2"/>
          <a:stretch/>
        </p:blipFill>
        <p:spPr>
          <a:xfrm>
            <a:off x="5004720" y="3790440"/>
            <a:ext cx="3866400" cy="2895480"/>
          </a:xfrm>
          <a:prstGeom prst="rect">
            <a:avLst/>
          </a:prstGeom>
          <a:ln w="0">
            <a:noFill/>
          </a:ln>
        </p:spPr>
      </p:pic>
      <p:pic>
        <p:nvPicPr>
          <p:cNvPr id="159" name="Google Shape;256;p6" descr=""/>
          <p:cNvPicPr/>
          <p:nvPr/>
        </p:nvPicPr>
        <p:blipFill>
          <a:blip r:embed="rId3"/>
          <a:srcRect l="13215" t="0" r="15331" b="-3"/>
          <a:stretch/>
        </p:blipFill>
        <p:spPr>
          <a:xfrm>
            <a:off x="192600" y="171720"/>
            <a:ext cx="3792960" cy="6514200"/>
          </a:xfrm>
          <a:prstGeom prst="rect">
            <a:avLst/>
          </a:prstGeom>
          <a:ln w="0">
            <a:noFill/>
          </a:ln>
        </p:spPr>
      </p:pic>
      <p:pic>
        <p:nvPicPr>
          <p:cNvPr id="160" name="Google Shape;257;p6" descr=""/>
          <p:cNvPicPr/>
          <p:nvPr/>
        </p:nvPicPr>
        <p:blipFill>
          <a:blip r:embed="rId4"/>
          <a:srcRect l="28798" t="0" r="32022" b="0"/>
          <a:stretch/>
        </p:blipFill>
        <p:spPr>
          <a:xfrm>
            <a:off x="4184640" y="171720"/>
            <a:ext cx="2554560" cy="4353480"/>
          </a:xfrm>
          <a:prstGeom prst="rect">
            <a:avLst/>
          </a:prstGeom>
          <a:ln w="0">
            <a:noFill/>
          </a:ln>
        </p:spPr>
      </p:pic>
      <p:pic>
        <p:nvPicPr>
          <p:cNvPr id="161" name="Google Shape;258;p6" descr=""/>
          <p:cNvPicPr/>
          <p:nvPr/>
        </p:nvPicPr>
        <p:blipFill>
          <a:blip r:embed="rId5"/>
          <a:stretch/>
        </p:blipFill>
        <p:spPr>
          <a:xfrm>
            <a:off x="3059280" y="1978200"/>
            <a:ext cx="5526360" cy="2901240"/>
          </a:xfrm>
          <a:prstGeom prst="rect">
            <a:avLst/>
          </a:prstGeom>
          <a:ln w="0">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2" name="Google Shape;264;p7"/>
          <p:cNvSpPr/>
          <p:nvPr/>
        </p:nvSpPr>
        <p:spPr>
          <a:xfrm>
            <a:off x="7892280" y="0"/>
            <a:ext cx="4299480" cy="6857640"/>
          </a:xfrm>
          <a:prstGeom prst="rect">
            <a:avLst/>
          </a:prstGeom>
          <a:solidFill>
            <a:schemeClr val="lt2">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3" name="Google Shape;265;p7"/>
          <p:cNvSpPr/>
          <p:nvPr/>
        </p:nvSpPr>
        <p:spPr>
          <a:xfrm>
            <a:off x="0" y="0"/>
            <a:ext cx="11415960" cy="6857640"/>
          </a:xfrm>
          <a:prstGeom prst="rect">
            <a:avLst/>
          </a:prstGeom>
          <a:solidFill>
            <a:schemeClr val="lt1"/>
          </a:solidFill>
          <a:ln w="0">
            <a:noFill/>
          </a:ln>
          <a:effectLst>
            <a:outerShdw algn="l" blurRad="368280" dist="139680" rotWithShape="0" sx="97000" sy="97000">
              <a:srgbClr val="000000">
                <a:alpha val="30000"/>
              </a:srgbClr>
            </a:outerShdw>
          </a:effectLst>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64" name="Google Shape;266;p7" descr=""/>
          <p:cNvPicPr/>
          <p:nvPr/>
        </p:nvPicPr>
        <p:blipFill>
          <a:blip r:embed="rId1"/>
          <a:srcRect l="0" t="55" r="0" b="0"/>
          <a:stretch/>
        </p:blipFill>
        <p:spPr>
          <a:xfrm>
            <a:off x="4532760" y="93600"/>
            <a:ext cx="5943600" cy="5925600"/>
          </a:xfrm>
          <a:prstGeom prst="rect">
            <a:avLst/>
          </a:prstGeom>
          <a:ln w="0">
            <a:noFill/>
          </a:ln>
        </p:spPr>
      </p:pic>
      <p:sp>
        <p:nvSpPr>
          <p:cNvPr id="165" name="Google Shape;267;p7"/>
          <p:cNvSpPr/>
          <p:nvPr/>
        </p:nvSpPr>
        <p:spPr>
          <a:xfrm>
            <a:off x="4452840" y="93600"/>
            <a:ext cx="3822480" cy="3986280"/>
          </a:xfrm>
          <a:prstGeom prst="rect">
            <a:avLst/>
          </a:prstGeom>
          <a:solidFill>
            <a:srgbClr val="a9d18e">
              <a:alpha val="47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6" name="Google Shape;268;p7"/>
          <p:cNvSpPr/>
          <p:nvPr/>
        </p:nvSpPr>
        <p:spPr>
          <a:xfrm>
            <a:off x="8275680" y="93600"/>
            <a:ext cx="2441160" cy="6375600"/>
          </a:xfrm>
          <a:prstGeom prst="rect">
            <a:avLst/>
          </a:prstGeom>
          <a:solidFill>
            <a:srgbClr val="f4b081">
              <a:alpha val="47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7" name="Google Shape;269;p7"/>
          <p:cNvSpPr/>
          <p:nvPr/>
        </p:nvSpPr>
        <p:spPr>
          <a:xfrm>
            <a:off x="4452840" y="4080240"/>
            <a:ext cx="3822480" cy="2388960"/>
          </a:xfrm>
          <a:prstGeom prst="rect">
            <a:avLst/>
          </a:prstGeom>
          <a:solidFill>
            <a:srgbClr val="f4b081">
              <a:alpha val="47000"/>
            </a:srgbClr>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8" name="Google Shape;270;p7"/>
          <p:cNvSpPr/>
          <p:nvPr/>
        </p:nvSpPr>
        <p:spPr>
          <a:xfrm>
            <a:off x="9861480" y="5412960"/>
            <a:ext cx="803160" cy="692280"/>
          </a:xfrm>
          <a:prstGeom prst="ellipse">
            <a:avLst/>
          </a:prstGeom>
          <a:noFill/>
          <a:ln w="57150">
            <a:solidFill>
              <a:srgbClr val="ffc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69" name="Google Shape;271;p7"/>
          <p:cNvSpPr/>
          <p:nvPr/>
        </p:nvSpPr>
        <p:spPr>
          <a:xfrm>
            <a:off x="4484880" y="5032440"/>
            <a:ext cx="803160" cy="692280"/>
          </a:xfrm>
          <a:prstGeom prst="ellipse">
            <a:avLst/>
          </a:prstGeom>
          <a:noFill/>
          <a:ln w="57150">
            <a:solidFill>
              <a:srgbClr val="ffc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70" name="Google Shape;272;p7"/>
          <p:cNvSpPr/>
          <p:nvPr/>
        </p:nvSpPr>
        <p:spPr>
          <a:xfrm>
            <a:off x="7519680" y="1525680"/>
            <a:ext cx="755640" cy="560880"/>
          </a:xfrm>
          <a:prstGeom prst="ellipse">
            <a:avLst/>
          </a:prstGeom>
          <a:noFill/>
          <a:ln w="57150">
            <a:solidFill>
              <a:srgbClr val="ffc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71" name="Google Shape;273;p7"/>
          <p:cNvSpPr/>
          <p:nvPr/>
        </p:nvSpPr>
        <p:spPr>
          <a:xfrm>
            <a:off x="462240" y="5032440"/>
            <a:ext cx="338292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https://olympiatoppen.no/fagomrader/utholdenhet/fagstoff/myter-om-melkesyre/</a:t>
            </a:r>
            <a:endParaRPr b="0" lang="en-US" sz="1800" spc="-1" strike="noStrike">
              <a:solidFill>
                <a:srgbClr val="000000"/>
              </a:solidFill>
              <a:latin typeface="Arial"/>
            </a:endParaRPr>
          </a:p>
        </p:txBody>
      </p:sp>
      <p:sp>
        <p:nvSpPr>
          <p:cNvPr id="172" name="Google Shape;274;p7"/>
          <p:cNvSpPr/>
          <p:nvPr/>
        </p:nvSpPr>
        <p:spPr>
          <a:xfrm>
            <a:off x="747360" y="1575720"/>
            <a:ext cx="2958120" cy="3017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3200" spc="-1" strike="noStrike">
                <a:solidFill>
                  <a:schemeClr val="dk1"/>
                </a:solidFill>
                <a:latin typeface="Calibri"/>
                <a:ea typeface="Calibri"/>
              </a:rPr>
              <a:t>Anaerob energifrigjøring</a:t>
            </a:r>
            <a:endParaRPr b="0" lang="en-US" sz="3200" spc="-1" strike="noStrike">
              <a:solidFill>
                <a:srgbClr val="000000"/>
              </a:solidFill>
              <a:latin typeface="Arial"/>
            </a:endParaRPr>
          </a:p>
          <a:p>
            <a:pPr>
              <a:lnSpc>
                <a:spcPct val="100000"/>
              </a:lnSpc>
              <a:tabLst>
                <a:tab algn="l" pos="0"/>
              </a:tabLst>
            </a:pPr>
            <a:endParaRPr b="0" lang="en-US" sz="3200" spc="-1" strike="noStrike">
              <a:solidFill>
                <a:srgbClr val="000000"/>
              </a:solidFill>
              <a:latin typeface="Arial"/>
            </a:endParaRPr>
          </a:p>
          <a:p>
            <a:pPr>
              <a:lnSpc>
                <a:spcPct val="100000"/>
              </a:lnSpc>
              <a:tabLst>
                <a:tab algn="l" pos="0"/>
              </a:tabLst>
            </a:pPr>
            <a:r>
              <a:rPr b="0" lang="en-US" sz="3200" spc="-1" strike="noStrike">
                <a:solidFill>
                  <a:schemeClr val="dk1"/>
                </a:solidFill>
                <a:latin typeface="Calibri"/>
                <a:ea typeface="Calibri"/>
              </a:rPr>
              <a:t>Aerob energifrigjøring</a:t>
            </a:r>
            <a:endParaRPr b="0" lang="en-US" sz="3200" spc="-1" strike="noStrike">
              <a:solidFill>
                <a:srgbClr val="000000"/>
              </a:solidFill>
              <a:latin typeface="Arial"/>
            </a:endParaRPr>
          </a:p>
          <a:p>
            <a:pPr>
              <a:lnSpc>
                <a:spcPct val="100000"/>
              </a:lnSpc>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p:nvPr>
        </p:nvSpPr>
        <p:spPr>
          <a:xfrm>
            <a:off x="838080" y="2483640"/>
            <a:ext cx="10515240" cy="3692880"/>
          </a:xfrm>
          <a:prstGeom prst="rect">
            <a:avLst/>
          </a:prstGeom>
          <a:noFill/>
          <a:ln w="0">
            <a:noFill/>
          </a:ln>
        </p:spPr>
        <p:txBody>
          <a:bodyPr lIns="91440" rIns="91440" tIns="45720" bIns="45720" anchor="t">
            <a:normAutofit/>
          </a:bodyPr>
          <a:p>
            <a:pPr indent="0">
              <a:lnSpc>
                <a:spcPct val="90000"/>
              </a:lnSpc>
              <a:buNone/>
              <a:tabLst>
                <a:tab algn="l" pos="0"/>
              </a:tabLst>
            </a:pPr>
            <a:r>
              <a:rPr b="0" lang="en-US" sz="2800" spc="-1" strike="noStrike">
                <a:solidFill>
                  <a:schemeClr val="dk1"/>
                </a:solidFill>
                <a:latin typeface="Calibri"/>
                <a:ea typeface="Calibri"/>
              </a:rPr>
              <a:t>For hvert glukosemolekyl henter vi ut: </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ea typeface="Calibri"/>
              </a:rPr>
              <a:t>38 ATP fra aerob energifrigjøring </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ea typeface="Calibri"/>
              </a:rPr>
              <a:t>2 ATP fra anaerob energifrigjøring</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1" lang="en-US" sz="4400" spc="-1" strike="noStrike">
                <a:solidFill>
                  <a:srgbClr val="333333"/>
                </a:solidFill>
                <a:latin typeface="PT Serif"/>
                <a:ea typeface="PT Serif"/>
              </a:rPr>
              <a:t>Energy system contribution to 1500- and 3000-metre track running</a:t>
            </a:r>
            <a:endParaRPr b="0" lang="en-US" sz="4400" spc="-1" strike="noStrike">
              <a:solidFill>
                <a:srgbClr val="000000"/>
              </a:solidFill>
              <a:latin typeface="Arial"/>
            </a:endParaRPr>
          </a:p>
        </p:txBody>
      </p:sp>
      <p:sp>
        <p:nvSpPr>
          <p:cNvPr id="175" name="Google Shape;286;p9"/>
          <p:cNvSpPr/>
          <p:nvPr/>
        </p:nvSpPr>
        <p:spPr>
          <a:xfrm>
            <a:off x="990720" y="2822400"/>
            <a:ext cx="10906200" cy="3506760"/>
          </a:xfrm>
          <a:prstGeom prst="rect">
            <a:avLst/>
          </a:prstGeom>
          <a:noFill/>
          <a:ln w="0">
            <a:noFill/>
          </a:ln>
        </p:spPr>
        <p:style>
          <a:lnRef idx="0"/>
          <a:fillRef idx="0"/>
          <a:effectRef idx="0"/>
          <a:fontRef idx="minor"/>
        </p:style>
        <p:txBody>
          <a:bodyPr anchor="t">
            <a:normAutofit/>
          </a:bodyPr>
          <a:p>
            <a:pPr>
              <a:lnSpc>
                <a:spcPct val="90000"/>
              </a:lnSpc>
              <a:tabLst>
                <a:tab algn="l" pos="0"/>
              </a:tabLst>
            </a:pPr>
            <a:r>
              <a:rPr b="0" lang="en-US" sz="2800" spc="-1" strike="noStrike">
                <a:solidFill>
                  <a:schemeClr val="dk1"/>
                </a:solidFill>
                <a:latin typeface="Calibri"/>
                <a:ea typeface="Calibri"/>
              </a:rPr>
              <a:t>The relative aerobic energy system contribution for the 3000 m was 86% (male) and 94% (female), while for the 1500 m it was 77% (male) and 86% (female).</a:t>
            </a:r>
            <a:endParaRPr b="0" lang="en-US" sz="2800" spc="-1" strike="noStrike">
              <a:solidFill>
                <a:srgbClr val="000000"/>
              </a:solidFill>
              <a:latin typeface="Arial"/>
            </a:endParaRPr>
          </a:p>
          <a:p>
            <a:pPr>
              <a:lnSpc>
                <a:spcPct val="90000"/>
              </a:lnSpc>
              <a:spcBef>
                <a:spcPts val="1001"/>
              </a:spcBef>
              <a:tabLst>
                <a:tab algn="l" pos="0"/>
              </a:tabLst>
            </a:pPr>
            <a:endParaRPr b="0" lang="en-US" sz="2800" spc="-1" strike="noStrike">
              <a:solidFill>
                <a:srgbClr val="000000"/>
              </a:solidFill>
              <a:latin typeface="Arial"/>
            </a:endParaRPr>
          </a:p>
          <a:p>
            <a:pPr>
              <a:lnSpc>
                <a:spcPct val="90000"/>
              </a:lnSpc>
              <a:spcBef>
                <a:spcPts val="1001"/>
              </a:spcBef>
              <a:tabLst>
                <a:tab algn="l" pos="0"/>
              </a:tabLst>
            </a:pPr>
            <a:r>
              <a:rPr b="0" i="1" lang="en-US" sz="2200" spc="-1" strike="noStrike">
                <a:solidFill>
                  <a:schemeClr val="dk1"/>
                </a:solidFill>
                <a:latin typeface="Calibri"/>
                <a:ea typeface="Calibri"/>
              </a:rPr>
              <a:t>Rob Duffield, Brian Dawson &amp; Carmel Goodman (2005) Energy system contribution to 1500- and 3000-metre track running, Journal of Sports Sciences, 23:10, 993-1002, DOI: </a:t>
            </a:r>
            <a:r>
              <a:rPr b="0" i="1" lang="en-US" sz="2200" spc="-1" strike="noStrike" u="sng">
                <a:solidFill>
                  <a:schemeClr val="dk1"/>
                </a:solidFill>
                <a:uFillTx/>
                <a:latin typeface="Calibri"/>
                <a:ea typeface="Calibri"/>
                <a:hlinkClick r:id="rId1"/>
              </a:rPr>
              <a:t>10.1080/02640410400021963</a:t>
            </a:r>
            <a:endParaRPr b="0" lang="en-US" sz="2200" spc="-1" strike="noStrike">
              <a:solidFill>
                <a:srgbClr val="000000"/>
              </a:solidFill>
              <a:latin typeface="Arial"/>
            </a:endParaRPr>
          </a:p>
          <a:p>
            <a:pPr>
              <a:lnSpc>
                <a:spcPct val="90000"/>
              </a:lnSpc>
              <a:spcBef>
                <a:spcPts val="1001"/>
              </a:spcBef>
              <a:tabLst>
                <a:tab algn="l" pos="0"/>
              </a:tabLst>
            </a:pPr>
            <a:endParaRPr b="0" lang="en-US" sz="2800" spc="-1" strike="noStrike">
              <a:solidFill>
                <a:srgbClr val="000000"/>
              </a:solidFill>
              <a:latin typeface="Arial"/>
            </a:endParaRPr>
          </a:p>
          <a:p>
            <a:pPr marL="685800" indent="-76320">
              <a:lnSpc>
                <a:spcPct val="90000"/>
              </a:lnSpc>
              <a:spcBef>
                <a:spcPts val="499"/>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Aerob energifrigjøring er dominerende</a:t>
            </a:r>
            <a:endParaRPr b="0" lang="en-US" sz="4400" spc="-1" strike="noStrike">
              <a:solidFill>
                <a:srgbClr val="000000"/>
              </a:solidFill>
              <a:latin typeface="Arial"/>
            </a:endParaRPr>
          </a:p>
        </p:txBody>
      </p:sp>
      <p:sp>
        <p:nvSpPr>
          <p:cNvPr id="177" name="PlaceHolder 2"/>
          <p:cNvSpPr>
            <a:spLocks noGrp="1"/>
          </p:cNvSpPr>
          <p:nvPr>
            <p:ph/>
          </p:nvPr>
        </p:nvSpPr>
        <p:spPr>
          <a:xfrm>
            <a:off x="838080" y="2233080"/>
            <a:ext cx="10515240" cy="3791880"/>
          </a:xfrm>
          <a:prstGeom prst="rect">
            <a:avLst/>
          </a:prstGeom>
          <a:noFill/>
          <a:ln w="0">
            <a:noFill/>
          </a:ln>
        </p:spPr>
        <p:txBody>
          <a:bodyPr lIns="91440" rIns="91440" tIns="45720" bIns="45720" anchor="t">
            <a:normAutofit/>
          </a:bodyPr>
          <a:p>
            <a:pPr indent="0">
              <a:lnSpc>
                <a:spcPct val="90000"/>
              </a:lnSpc>
              <a:buNone/>
              <a:tabLst>
                <a:tab algn="l" pos="0"/>
              </a:tabLst>
            </a:pPr>
            <a:r>
              <a:rPr b="0" i="1" lang="en-US" sz="2800" spc="-1" strike="noStrike">
                <a:solidFill>
                  <a:schemeClr val="dk1"/>
                </a:solidFill>
                <a:latin typeface="Calibri"/>
                <a:ea typeface="Calibri"/>
              </a:rPr>
              <a:t>“</a:t>
            </a:r>
            <a:r>
              <a:rPr b="0" i="1" lang="en-US" sz="2800" spc="-1" strike="noStrike">
                <a:solidFill>
                  <a:schemeClr val="dk1"/>
                </a:solidFill>
                <a:latin typeface="Calibri"/>
                <a:ea typeface="Calibri"/>
              </a:rPr>
              <a:t>Both logic and empirical data provide support for that proposition; to argue otherwise would suggest that “oxygen independent” (anaerobic) sources of ATP are important in such performances—a clear impossibility given the small amount of potential energy available via those processes.”</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pic>
        <p:nvPicPr>
          <p:cNvPr id="178" name="Google Shape;293;p10" descr=""/>
          <p:cNvPicPr/>
          <p:nvPr/>
        </p:nvPicPr>
        <p:blipFill>
          <a:blip r:embed="rId1"/>
          <a:stretch/>
        </p:blipFill>
        <p:spPr>
          <a:xfrm>
            <a:off x="8890560" y="4473360"/>
            <a:ext cx="3035160" cy="2384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298;p11" descr=""/>
          <p:cNvPicPr/>
          <p:nvPr/>
        </p:nvPicPr>
        <p:blipFill>
          <a:blip r:embed="rId1"/>
          <a:srcRect l="0" t="22631" r="0" b="6176"/>
          <a:stretch/>
        </p:blipFill>
        <p:spPr>
          <a:xfrm>
            <a:off x="0" y="1440"/>
            <a:ext cx="12191760" cy="6856200"/>
          </a:xfrm>
          <a:prstGeom prst="rect">
            <a:avLst/>
          </a:prstGeom>
          <a:ln w="0">
            <a:noFill/>
          </a:ln>
        </p:spPr>
      </p:pic>
      <p:sp>
        <p:nvSpPr>
          <p:cNvPr id="180" name="Google Shape;299;p11"/>
          <p:cNvSpPr/>
          <p:nvPr/>
        </p:nvSpPr>
        <p:spPr>
          <a:xfrm>
            <a:off x="261000" y="1190880"/>
            <a:ext cx="3223080" cy="3888000"/>
          </a:xfrm>
          <a:prstGeom prst="wedgeEllipseCallout">
            <a:avLst>
              <a:gd name="adj1" fmla="val 96038"/>
              <a:gd name="adj2" fmla="val 41054"/>
            </a:avLst>
          </a:prstGeom>
          <a:solidFill>
            <a:schemeClr val="accent2"/>
          </a:solidFill>
          <a:ln w="0">
            <a:noFill/>
          </a:ln>
        </p:spPr>
        <p:style>
          <a:lnRef idx="0"/>
          <a:fillRef idx="0"/>
          <a:effectRef idx="0"/>
          <a:fontRef idx="minor"/>
        </p:style>
        <p:txBody>
          <a:bodyPr anchor="ctr">
            <a:noAutofit/>
          </a:bodyPr>
          <a:p>
            <a:pPr algn="ctr">
              <a:lnSpc>
                <a:spcPct val="100000"/>
              </a:lnSpc>
              <a:tabLst>
                <a:tab algn="l" pos="0"/>
              </a:tabLst>
            </a:pPr>
            <a:r>
              <a:rPr b="0" lang="en-US" sz="4400" spc="-1" strike="noStrike">
                <a:solidFill>
                  <a:srgbClr val="ffffff"/>
                </a:solidFill>
                <a:latin typeface="Calibri"/>
                <a:ea typeface="Calibri"/>
              </a:rPr>
              <a:t>All you need is red cells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Google Shape;304;p12" descr=""/>
          <p:cNvPicPr/>
          <p:nvPr/>
        </p:nvPicPr>
        <p:blipFill>
          <a:blip r:embed="rId1"/>
          <a:stretch/>
        </p:blipFill>
        <p:spPr>
          <a:xfrm>
            <a:off x="927000" y="0"/>
            <a:ext cx="10787400" cy="6857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p:nvPr>
        </p:nvSpPr>
        <p:spPr>
          <a:xfrm>
            <a:off x="1402560" y="2188440"/>
            <a:ext cx="6950880" cy="51717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Slagvolum i hjertet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Oksygenbindende kapasitet i blodet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Gassdiffusjonsegenskaper i lungene</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Muskulatur med type 1 egenskaper</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sp>
        <p:nvSpPr>
          <p:cNvPr id="183" name="PlaceHolder 2"/>
          <p:cNvSpPr>
            <a:spLocks noGrp="1"/>
          </p:cNvSpPr>
          <p:nvPr>
            <p:ph type="title"/>
          </p:nvPr>
        </p:nvSpPr>
        <p:spPr>
          <a:xfrm>
            <a:off x="838080" y="47808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Aerob kapasitet</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Del 2</a:t>
            </a:r>
            <a:endParaRPr b="0" lang="en-US" sz="4400" spc="-1" strike="noStrike">
              <a:solidFill>
                <a:srgbClr val="000000"/>
              </a:solidFill>
              <a:latin typeface="Arial"/>
            </a:endParaRPr>
          </a:p>
        </p:txBody>
      </p:sp>
      <p:sp>
        <p:nvSpPr>
          <p:cNvPr id="18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90000"/>
              </a:lnSpc>
              <a:buNone/>
              <a:tabLst>
                <a:tab algn="l" pos="0"/>
              </a:tabLst>
            </a:pPr>
            <a:r>
              <a:rPr b="0" i="1" lang="en-US" sz="2800" spc="-1" strike="noStrike">
                <a:solidFill>
                  <a:schemeClr val="dk1"/>
                </a:solidFill>
                <a:latin typeface="Calibri"/>
                <a:ea typeface="Calibri"/>
              </a:rPr>
              <a:t>Hvordan trener vi</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endParaRPr b="0" lang="en-US" sz="4400" spc="-1" strike="noStrike">
              <a:solidFill>
                <a:schemeClr val="dk1"/>
              </a:solidFill>
              <a:latin typeface="Calibri"/>
              <a:ea typeface="Calibri"/>
            </a:endParaRPr>
          </a:p>
        </p:txBody>
      </p:sp>
      <p:sp>
        <p:nvSpPr>
          <p:cNvPr id="18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spcBef>
                <a:spcPts val="1417"/>
              </a:spcBef>
              <a:buNone/>
            </a:pPr>
            <a:endParaRPr b="0" lang="en-US" sz="2800" spc="-1" strike="noStrike">
              <a:solidFill>
                <a:schemeClr val="dk1"/>
              </a:solidFill>
              <a:latin typeface="Calibri"/>
              <a:ea typeface="Calibri"/>
            </a:endParaRPr>
          </a:p>
        </p:txBody>
      </p:sp>
      <p:pic>
        <p:nvPicPr>
          <p:cNvPr id="188" name="Google Shape;324;p15" descr=""/>
          <p:cNvPicPr/>
          <p:nvPr/>
        </p:nvPicPr>
        <p:blipFill>
          <a:blip r:embed="rId1"/>
          <a:stretch/>
        </p:blipFill>
        <p:spPr>
          <a:xfrm>
            <a:off x="0" y="0"/>
            <a:ext cx="13104000" cy="6857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rmAutofit/>
          </a:bodyPr>
          <a:p>
            <a:pPr indent="0" algn="ctr">
              <a:lnSpc>
                <a:spcPct val="90000"/>
              </a:lnSpc>
              <a:buNone/>
              <a:tabLst>
                <a:tab algn="l" pos="0"/>
              </a:tabLst>
            </a:pPr>
            <a:r>
              <a:rPr b="0" lang="en-US" sz="6000" spc="-1" strike="noStrike">
                <a:solidFill>
                  <a:schemeClr val="dk1"/>
                </a:solidFill>
                <a:latin typeface="Calibri"/>
                <a:ea typeface="Calibri"/>
              </a:rPr>
              <a:t>SK Vidar Lang</a:t>
            </a:r>
            <a:endParaRPr b="0" lang="en-US" sz="6000" spc="-1" strike="noStrike">
              <a:solidFill>
                <a:srgbClr val="000000"/>
              </a:solidFill>
              <a:latin typeface="Arial"/>
            </a:endParaRPr>
          </a:p>
        </p:txBody>
      </p:sp>
      <p:sp>
        <p:nvSpPr>
          <p:cNvPr id="131"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rmAutofit/>
          </a:bodyPr>
          <a:p>
            <a:pPr indent="0" algn="ctr">
              <a:lnSpc>
                <a:spcPct val="90000"/>
              </a:lnSpc>
              <a:buNone/>
              <a:tabLst>
                <a:tab algn="l" pos="0"/>
              </a:tabLst>
            </a:pPr>
            <a:r>
              <a:rPr b="0" lang="en-US" sz="2400" spc="-1" strike="noStrike">
                <a:solidFill>
                  <a:schemeClr val="dk1"/>
                </a:solidFill>
                <a:latin typeface="Calibri"/>
                <a:ea typeface="Calibri"/>
              </a:rPr>
              <a:t>Intro: Hvorfor trener vi slik vi gjør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p:nvPr>
        </p:nvSpPr>
        <p:spPr>
          <a:xfrm>
            <a:off x="1515600" y="1532160"/>
            <a:ext cx="10515240" cy="43509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Volumbasert trening</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US" sz="2400" spc="-1" strike="noStrike">
                <a:solidFill>
                  <a:schemeClr val="dk1"/>
                </a:solidFill>
                <a:latin typeface="Calibri"/>
                <a:ea typeface="Calibri"/>
              </a:rPr>
              <a:t>Høyt totalvolum med trening</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US" sz="2400" spc="-1" strike="noStrike">
                <a:solidFill>
                  <a:schemeClr val="dk1"/>
                </a:solidFill>
                <a:latin typeface="Calibri"/>
                <a:ea typeface="Calibri"/>
              </a:rPr>
              <a:t>Høyt volum med intensiv trening</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US" sz="2400" spc="-1" strike="noStrike">
                <a:solidFill>
                  <a:schemeClr val="dk1"/>
                </a:solidFill>
                <a:latin typeface="Calibri"/>
                <a:ea typeface="Calibri"/>
              </a:rPr>
              <a:t>Uke etter uke etter uke</a:t>
            </a:r>
            <a:endParaRPr b="0" lang="en-US" sz="24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Terskeltrening</a:t>
            </a:r>
            <a:endParaRPr b="0" lang="en-US" sz="4400" spc="-1" strike="noStrike">
              <a:solidFill>
                <a:srgbClr val="000000"/>
              </a:solidFill>
              <a:latin typeface="Arial"/>
            </a:endParaRPr>
          </a:p>
        </p:txBody>
      </p:sp>
      <p:sp>
        <p:nvSpPr>
          <p:cNvPr id="191"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Sikrer et høyt volum med tilstrekkelig intensiv trening. </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Går ned i intensitet, for å gå opp i volum. </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ea typeface="Calibri"/>
              </a:rPr>
              <a:t>4x4min = 16min</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ea typeface="Calibri"/>
              </a:rPr>
              <a:t>2x10x200m bakke = 4km</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ea typeface="Calibri"/>
              </a:rPr>
              <a:t>Terskeltrening = 10km/40min.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21528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Terskel som et fysiologisk konsept</a:t>
            </a:r>
            <a:endParaRPr b="0" lang="en-US" sz="4400" spc="-1" strike="noStrike">
              <a:solidFill>
                <a:srgbClr val="000000"/>
              </a:solidFill>
              <a:latin typeface="Arial"/>
            </a:endParaRPr>
          </a:p>
        </p:txBody>
      </p:sp>
      <p:sp>
        <p:nvSpPr>
          <p:cNvPr id="193" name="Google Shape;344;p18"/>
          <p:cNvSpPr/>
          <p:nvPr/>
        </p:nvSpPr>
        <p:spPr>
          <a:xfrm>
            <a:off x="569520" y="5688720"/>
            <a:ext cx="3874320" cy="1158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400" spc="-1" strike="noStrike">
                <a:solidFill>
                  <a:srgbClr val="333333"/>
                </a:solidFill>
                <a:latin typeface="Arial"/>
                <a:ea typeface="Arial"/>
              </a:rPr>
              <a:t>Faude, O., Kindermann, W. &amp; Meyer, T. Lactate Threshold Concepts. </a:t>
            </a:r>
            <a:r>
              <a:rPr b="0" i="1" lang="en-US" sz="1400" spc="-1" strike="noStrike">
                <a:solidFill>
                  <a:srgbClr val="333333"/>
                </a:solidFill>
                <a:latin typeface="Arial"/>
                <a:ea typeface="Arial"/>
              </a:rPr>
              <a:t>Sports Med</a:t>
            </a:r>
            <a:r>
              <a:rPr b="0" lang="en-US" sz="1400" spc="-1" strike="noStrike">
                <a:solidFill>
                  <a:srgbClr val="333333"/>
                </a:solidFill>
                <a:latin typeface="Arial"/>
                <a:ea typeface="Arial"/>
              </a:rPr>
              <a:t> </a:t>
            </a:r>
            <a:r>
              <a:rPr b="1" lang="en-US" sz="1400" spc="-1" strike="noStrike">
                <a:solidFill>
                  <a:srgbClr val="333333"/>
                </a:solidFill>
                <a:latin typeface="Arial"/>
                <a:ea typeface="Arial"/>
              </a:rPr>
              <a:t>39</a:t>
            </a:r>
            <a:r>
              <a:rPr b="0" lang="en-US" sz="1400" spc="-1" strike="noStrike">
                <a:solidFill>
                  <a:srgbClr val="333333"/>
                </a:solidFill>
                <a:latin typeface="Arial"/>
                <a:ea typeface="Arial"/>
              </a:rPr>
              <a:t>, 469–490 (2009). https://doi.org/10.2165/00007256-200939060-00003</a:t>
            </a:r>
            <a:endParaRPr b="0" lang="en-US" sz="1400" spc="-1" strike="noStrike">
              <a:solidFill>
                <a:srgbClr val="000000"/>
              </a:solidFill>
              <a:latin typeface="Arial"/>
            </a:endParaRPr>
          </a:p>
        </p:txBody>
      </p:sp>
      <p:pic>
        <p:nvPicPr>
          <p:cNvPr id="194" name="Google Shape;345;p18" descr=""/>
          <p:cNvPicPr/>
          <p:nvPr/>
        </p:nvPicPr>
        <p:blipFill>
          <a:blip r:embed="rId1"/>
          <a:stretch/>
        </p:blipFill>
        <p:spPr>
          <a:xfrm>
            <a:off x="7123680" y="4267800"/>
            <a:ext cx="3681000" cy="2564640"/>
          </a:xfrm>
          <a:prstGeom prst="rect">
            <a:avLst/>
          </a:prstGeom>
          <a:ln w="0">
            <a:noFill/>
          </a:ln>
        </p:spPr>
      </p:pic>
      <p:sp>
        <p:nvSpPr>
          <p:cNvPr id="195" name="Google Shape;346;p18"/>
          <p:cNvSpPr/>
          <p:nvPr/>
        </p:nvSpPr>
        <p:spPr>
          <a:xfrm>
            <a:off x="687600" y="1789560"/>
            <a:ext cx="4355280" cy="2559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n-US" sz="1800" spc="-1" strike="noStrike">
                <a:solidFill>
                  <a:schemeClr val="dk1"/>
                </a:solidFill>
                <a:latin typeface="Calibri"/>
                <a:ea typeface="Calibri"/>
              </a:rPr>
              <a:t>Beskriver hvordan vi nyttiggjør oss energi</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r>
              <a:rPr b="0" lang="en-US" sz="1800" spc="-1" strike="noStrike">
                <a:solidFill>
                  <a:schemeClr val="dk1"/>
                </a:solidFill>
                <a:latin typeface="Calibri"/>
                <a:ea typeface="Calibri"/>
              </a:rPr>
              <a:t>Koblet til laktat-akkumulasjon. Jo høyere intensitet jo høyere laktat.</a:t>
            </a:r>
            <a:endParaRPr b="0" lang="en-US" sz="1800" spc="-1" strike="noStrike">
              <a:solidFill>
                <a:srgbClr val="000000"/>
              </a:solidFill>
              <a:latin typeface="Arial"/>
            </a:endParaRPr>
          </a:p>
          <a:p>
            <a:pPr marL="343080" indent="-343080">
              <a:lnSpc>
                <a:spcPct val="100000"/>
              </a:lnSpc>
              <a:buClr>
                <a:srgbClr val="000000"/>
              </a:buClr>
              <a:buFont typeface="Calibri"/>
              <a:buAutoNum type="arabicPeriod"/>
              <a:tabLst>
                <a:tab algn="l" pos="0"/>
              </a:tabLst>
            </a:pPr>
            <a:r>
              <a:rPr b="0" lang="en-US" sz="1800" spc="-1" strike="noStrike">
                <a:solidFill>
                  <a:schemeClr val="dk1"/>
                </a:solidFill>
                <a:latin typeface="Calibri"/>
                <a:ea typeface="Calibri"/>
              </a:rPr>
              <a:t>Glykolysen (den oksygen uavhengige) prosessen går fortere</a:t>
            </a:r>
            <a:endParaRPr b="0" lang="en-US" sz="1800" spc="-1" strike="noStrike">
              <a:solidFill>
                <a:srgbClr val="000000"/>
              </a:solidFill>
              <a:latin typeface="Arial"/>
            </a:endParaRPr>
          </a:p>
          <a:p>
            <a:pPr marL="343080" indent="-343080">
              <a:lnSpc>
                <a:spcPct val="100000"/>
              </a:lnSpc>
              <a:buClr>
                <a:srgbClr val="000000"/>
              </a:buClr>
              <a:buFont typeface="Calibri"/>
              <a:buAutoNum type="arabicPeriod"/>
              <a:tabLst>
                <a:tab algn="l" pos="0"/>
              </a:tabLst>
            </a:pPr>
            <a:r>
              <a:rPr b="0" lang="en-US" sz="1800" spc="-1" strike="noStrike">
                <a:solidFill>
                  <a:schemeClr val="dk1"/>
                </a:solidFill>
                <a:latin typeface="Calibri"/>
                <a:ea typeface="Calibri"/>
              </a:rPr>
              <a:t>Mindre laktat forbrukes i den oksygen-avhengige prosessen</a:t>
            </a:r>
            <a:endParaRPr b="0" lang="en-US" sz="1800" spc="-1" strike="noStrike">
              <a:solidFill>
                <a:srgbClr val="000000"/>
              </a:solidFill>
              <a:latin typeface="Arial"/>
            </a:endParaRPr>
          </a:p>
          <a:p>
            <a:pPr marL="343080" indent="-343080">
              <a:lnSpc>
                <a:spcPct val="100000"/>
              </a:lnSpc>
              <a:buClr>
                <a:srgbClr val="000000"/>
              </a:buClr>
              <a:buFont typeface="Calibri"/>
              <a:buAutoNum type="arabicPeriod"/>
              <a:tabLst>
                <a:tab algn="l" pos="0"/>
              </a:tabLst>
            </a:pPr>
            <a:r>
              <a:rPr b="0" lang="en-US" sz="1800" spc="-1" strike="noStrike">
                <a:solidFill>
                  <a:schemeClr val="dk1"/>
                </a:solidFill>
                <a:latin typeface="Calibri"/>
                <a:ea typeface="Calibri"/>
              </a:rPr>
              <a:t>Laktat akkumuleres </a:t>
            </a:r>
            <a:endParaRPr b="0" lang="en-US" sz="1800" spc="-1" strike="noStrike">
              <a:solidFill>
                <a:srgbClr val="000000"/>
              </a:solidFill>
              <a:latin typeface="Arial"/>
            </a:endParaRPr>
          </a:p>
        </p:txBody>
      </p:sp>
      <p:pic>
        <p:nvPicPr>
          <p:cNvPr id="196" name="Google Shape;347;p18" descr=""/>
          <p:cNvPicPr/>
          <p:nvPr/>
        </p:nvPicPr>
        <p:blipFill>
          <a:blip r:embed="rId2"/>
          <a:stretch/>
        </p:blipFill>
        <p:spPr>
          <a:xfrm>
            <a:off x="6924600" y="1162800"/>
            <a:ext cx="4796640" cy="33375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p:nvPr>
        </p:nvSpPr>
        <p:spPr>
          <a:xfrm>
            <a:off x="437760" y="1467720"/>
            <a:ext cx="5142240" cy="4685400"/>
          </a:xfrm>
          <a:prstGeom prst="rect">
            <a:avLst/>
          </a:prstGeom>
          <a:noFill/>
          <a:ln w="0">
            <a:noFill/>
          </a:ln>
        </p:spPr>
        <p:txBody>
          <a:bodyPr lIns="91440" rIns="91440" tIns="45720" bIns="45720" anchor="t">
            <a:normAutofit fontScale="98906" lnSpcReduction="10000"/>
          </a:bodyPr>
          <a:p>
            <a:pPr indent="0">
              <a:lnSpc>
                <a:spcPct val="90000"/>
              </a:lnSpc>
              <a:buNone/>
              <a:tabLst>
                <a:tab algn="l" pos="0"/>
              </a:tabLst>
            </a:pPr>
            <a:r>
              <a:rPr b="0" lang="en-US" sz="2800" spc="-1" strike="noStrike">
                <a:solidFill>
                  <a:schemeClr val="dk1"/>
                </a:solidFill>
                <a:latin typeface="Calibri"/>
                <a:ea typeface="Calibri"/>
              </a:rPr>
              <a:t>«Mye av det de gjør handler om å identifisere eventuelle avvik mellom hva trenere og utøvere tror og føler, og hva som faktisk er reelt.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dk1"/>
                </a:solidFill>
                <a:latin typeface="Calibri"/>
                <a:ea typeface="Calibri"/>
              </a:rPr>
              <a:t>For at utøverne selv skal ha kontroll på hvor den anaerobe terskelen ligger, må følelsen jevnlig kalibreres mot noe konkret, for eksempel laktatmålinger.»</a:t>
            </a:r>
            <a:endParaRPr b="0" lang="en-US" sz="2800" spc="-1" strike="noStrike">
              <a:solidFill>
                <a:srgbClr val="000000"/>
              </a:solidFill>
              <a:latin typeface="Arial"/>
            </a:endParaRPr>
          </a:p>
        </p:txBody>
      </p:sp>
      <p:pic>
        <p:nvPicPr>
          <p:cNvPr id="198" name="Google Shape;354;p19" descr=""/>
          <p:cNvPicPr/>
          <p:nvPr/>
        </p:nvPicPr>
        <p:blipFill>
          <a:blip r:embed="rId1"/>
          <a:srcRect l="0" t="13133" r="0" b="0"/>
          <a:stretch/>
        </p:blipFill>
        <p:spPr>
          <a:xfrm>
            <a:off x="5760360" y="1467720"/>
            <a:ext cx="6169320" cy="4516920"/>
          </a:xfrm>
          <a:prstGeom prst="rect">
            <a:avLst/>
          </a:prstGeom>
          <a:ln w="0">
            <a:noFill/>
          </a:ln>
        </p:spPr>
      </p:pic>
      <p:sp>
        <p:nvSpPr>
          <p:cNvPr id="199" name="PlaceHolder 2"/>
          <p:cNvSpPr>
            <a:spLocks noGrp="1"/>
          </p:cNvSpPr>
          <p:nvPr>
            <p:ph type="title"/>
          </p:nvPr>
        </p:nvSpPr>
        <p:spPr>
          <a:xfrm>
            <a:off x="838080" y="29736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Lactatmålinger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Google Shape;361;p20" descr=""/>
          <p:cNvPicPr/>
          <p:nvPr/>
        </p:nvPicPr>
        <p:blipFill>
          <a:blip r:embed="rId1"/>
          <a:srcRect l="4374" t="0" r="17998" b="0"/>
          <a:stretch/>
        </p:blipFill>
        <p:spPr>
          <a:xfrm>
            <a:off x="8142120" y="2093760"/>
            <a:ext cx="3448440" cy="3098520"/>
          </a:xfrm>
          <a:prstGeom prst="rect">
            <a:avLst/>
          </a:prstGeom>
          <a:ln w="0">
            <a:noFill/>
          </a:ln>
        </p:spPr>
      </p:pic>
      <p:sp>
        <p:nvSpPr>
          <p:cNvPr id="20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Terskeltrening i praksis</a:t>
            </a:r>
            <a:endParaRPr b="0" lang="en-US" sz="4400" spc="-1" strike="noStrike">
              <a:solidFill>
                <a:srgbClr val="000000"/>
              </a:solidFill>
              <a:latin typeface="Arial"/>
            </a:endParaRPr>
          </a:p>
        </p:txBody>
      </p:sp>
      <p:sp>
        <p:nvSpPr>
          <p:cNvPr id="202" name="Google Shape;363;p20"/>
          <p:cNvSpPr/>
          <p:nvPr/>
        </p:nvSpPr>
        <p:spPr>
          <a:xfrm>
            <a:off x="601200" y="2390400"/>
            <a:ext cx="6984720" cy="28652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i="1" lang="en-US" sz="1800" spc="-1" strike="noStrike">
                <a:solidFill>
                  <a:srgbClr val="333333"/>
                </a:solidFill>
                <a:latin typeface="Merriweather"/>
                <a:ea typeface="Merriweather"/>
              </a:rPr>
              <a:t>Hovedfunnene i Tjeltas og Enoksens studie var at et relativt høyt treningsvolum med lav intensitet kombinert med to til fire treningsøkter opp mot den terskelen ga dramatisk forbedring i maksimalt oksygenopptak og prestasjoner på mellomdistanseløp.</a:t>
            </a:r>
            <a:endParaRPr b="0" lang="en-US" sz="18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dk1"/>
                </a:solidFill>
                <a:latin typeface="Calibri"/>
                <a:ea typeface="Calibri"/>
              </a:rPr>
              <a:t>Tjelta, L. I., &amp; Enoksen, E. (2010). Training Characteristics of Male Junior Cross Country and Track Runners on European Top Level. International Journal of Sports Science &amp; Coaching, 5(2), 193–203. https://doi.org/10.1260/1747-9541.5.2.193</a:t>
            </a:r>
            <a:endParaRPr b="0" lang="en-US" sz="14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Risikobalansering</a:t>
            </a:r>
            <a:endParaRPr b="0" lang="en-US" sz="4400" spc="-1" strike="noStrike">
              <a:solidFill>
                <a:srgbClr val="000000"/>
              </a:solidFill>
              <a:latin typeface="Arial"/>
            </a:endParaRPr>
          </a:p>
        </p:txBody>
      </p:sp>
      <p:sp>
        <p:nvSpPr>
          <p:cNvPr id="204" name="PlaceHolder 2"/>
          <p:cNvSpPr>
            <a:spLocks noGrp="1"/>
          </p:cNvSpPr>
          <p:nvPr>
            <p:ph/>
          </p:nvPr>
        </p:nvSpPr>
        <p:spPr>
          <a:xfrm>
            <a:off x="838080" y="1825560"/>
            <a:ext cx="3428640" cy="43509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Langtur</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On-off</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HIT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Bakkeintervall </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Banedrag</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Styrketrening</a:t>
            </a:r>
            <a:endParaRPr b="0" lang="en-US" sz="2800" spc="-1" strike="noStrike">
              <a:solidFill>
                <a:srgbClr val="000000"/>
              </a:solidFill>
              <a:latin typeface="Arial"/>
            </a:endParaRPr>
          </a:p>
        </p:txBody>
      </p:sp>
      <p:sp>
        <p:nvSpPr>
          <p:cNvPr id="205" name="Google Shape;371;p21"/>
          <p:cNvSpPr/>
          <p:nvPr/>
        </p:nvSpPr>
        <p:spPr>
          <a:xfrm>
            <a:off x="6928560" y="2302920"/>
            <a:ext cx="3428640" cy="3656520"/>
          </a:xfrm>
          <a:prstGeom prst="rect">
            <a:avLst/>
          </a:prstGeom>
          <a:noFill/>
          <a:ln w="0">
            <a:noFill/>
          </a:ln>
        </p:spPr>
        <p:style>
          <a:lnRef idx="0"/>
          <a:fillRef idx="0"/>
          <a:effectRef idx="0"/>
          <a:fontRef idx="minor"/>
        </p:style>
        <p:txBody>
          <a:bodyPr anchor="t">
            <a:normAutofit/>
          </a:bodyPr>
          <a:p>
            <a:pPr marL="228600" indent="-228600">
              <a:lnSpc>
                <a:spcPct val="90000"/>
              </a:lnSpc>
              <a:buClr>
                <a:srgbClr val="000000"/>
              </a:buClr>
              <a:buFont typeface="Arial"/>
              <a:buChar char="•"/>
            </a:pPr>
            <a:r>
              <a:rPr b="0" lang="en-US" sz="2800" spc="-1" strike="noStrike">
                <a:solidFill>
                  <a:schemeClr val="dk1"/>
                </a:solidFill>
                <a:highlight>
                  <a:srgbClr val="ffff00"/>
                </a:highlight>
                <a:latin typeface="Calibri"/>
                <a:ea typeface="Calibri"/>
              </a:rPr>
              <a:t>Ønsket effekt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highlight>
                  <a:srgbClr val="ffff00"/>
                </a:highlight>
                <a:latin typeface="Calibri"/>
                <a:ea typeface="Calibri"/>
              </a:rPr>
              <a:t>Kontroll på utbytte</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highlight>
                  <a:srgbClr val="ffff00"/>
                </a:highlight>
                <a:latin typeface="Calibri"/>
                <a:ea typeface="Calibri"/>
              </a:rPr>
              <a:t>Totalbelastning</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highlight>
                  <a:srgbClr val="ffff00"/>
                </a:highlight>
                <a:latin typeface="Calibri"/>
                <a:ea typeface="Calibri"/>
              </a:rPr>
              <a:t>Hva mister du?</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p:nvPr>
        </p:nvSpPr>
        <p:spPr>
          <a:xfrm>
            <a:off x="1402560" y="2188440"/>
            <a:ext cx="6950880" cy="5171760"/>
          </a:xfrm>
          <a:prstGeom prst="rect">
            <a:avLst/>
          </a:prstGeom>
          <a:noFill/>
          <a:ln w="0">
            <a:noFill/>
          </a:ln>
        </p:spPr>
        <p:txBody>
          <a:bodyPr lIns="91440" rIns="91440" tIns="45720" bIns="45720" anchor="t">
            <a:normAutofit/>
          </a:bodyPr>
          <a:p>
            <a:pPr marL="228600" indent="-228600">
              <a:lnSpc>
                <a:spcPct val="90000"/>
              </a:lnSpc>
              <a:buClr>
                <a:srgbClr val="7f7f7f"/>
              </a:buClr>
              <a:buFont typeface="Arial"/>
              <a:buChar char="•"/>
            </a:pPr>
            <a:r>
              <a:rPr b="0" lang="en-US" sz="2800" spc="-1" strike="noStrike">
                <a:solidFill>
                  <a:srgbClr val="7f7f7f"/>
                </a:solidFill>
                <a:latin typeface="Calibri"/>
                <a:ea typeface="Calibri"/>
              </a:rPr>
              <a:t>Økt slagvolum i hjertet</a:t>
            </a:r>
            <a:endParaRPr b="0" lang="en-US" sz="2800" spc="-1" strike="noStrike">
              <a:solidFill>
                <a:srgbClr val="000000"/>
              </a:solidFill>
              <a:latin typeface="Arial"/>
            </a:endParaRPr>
          </a:p>
          <a:p>
            <a:pPr marL="228600" indent="-228600">
              <a:lnSpc>
                <a:spcPct val="90000"/>
              </a:lnSpc>
              <a:spcBef>
                <a:spcPts val="1001"/>
              </a:spcBef>
              <a:buClr>
                <a:srgbClr val="7f7f7f"/>
              </a:buClr>
              <a:buFont typeface="Arial"/>
              <a:buChar char="•"/>
            </a:pPr>
            <a:r>
              <a:rPr b="0" lang="en-US" sz="2800" spc="-1" strike="noStrike">
                <a:solidFill>
                  <a:srgbClr val="7f7f7f"/>
                </a:solidFill>
                <a:latin typeface="Calibri"/>
                <a:ea typeface="Calibri"/>
              </a:rPr>
              <a:t>Økt oksygenbindende kapasitet i blodet</a:t>
            </a:r>
            <a:endParaRPr b="0" lang="en-US" sz="2800" spc="-1" strike="noStrike">
              <a:solidFill>
                <a:srgbClr val="000000"/>
              </a:solidFill>
              <a:latin typeface="Arial"/>
            </a:endParaRPr>
          </a:p>
          <a:p>
            <a:pPr marL="228600" indent="-228600">
              <a:lnSpc>
                <a:spcPct val="90000"/>
              </a:lnSpc>
              <a:spcBef>
                <a:spcPts val="1001"/>
              </a:spcBef>
              <a:buClr>
                <a:srgbClr val="7f7f7f"/>
              </a:buClr>
              <a:buFont typeface="Arial"/>
              <a:buChar char="•"/>
            </a:pPr>
            <a:r>
              <a:rPr b="0" lang="en-US" sz="2800" spc="-1" strike="noStrike">
                <a:solidFill>
                  <a:srgbClr val="7f7f7f"/>
                </a:solidFill>
                <a:latin typeface="Calibri"/>
                <a:ea typeface="Calibri"/>
              </a:rPr>
              <a:t>Økt gassdiffusjonsegenskaper i lungene</a:t>
            </a:r>
            <a:endParaRPr b="0" lang="en-US" sz="2800" spc="-1" strike="noStrike">
              <a:solidFill>
                <a:srgbClr val="000000"/>
              </a:solidFill>
              <a:latin typeface="Arial"/>
            </a:endParaRPr>
          </a:p>
          <a:p>
            <a:pPr marL="228600" indent="-228600">
              <a:lnSpc>
                <a:spcPct val="90000"/>
              </a:lnSpc>
              <a:spcBef>
                <a:spcPts val="1001"/>
              </a:spcBef>
              <a:buClr>
                <a:srgbClr val="7f7f7f"/>
              </a:buClr>
              <a:buFont typeface="Arial"/>
              <a:buChar char="•"/>
            </a:pPr>
            <a:r>
              <a:rPr b="0" lang="en-US" sz="2800" spc="-1" strike="noStrike">
                <a:solidFill>
                  <a:srgbClr val="7f7f7f"/>
                </a:solidFill>
                <a:latin typeface="Calibri"/>
                <a:ea typeface="Calibri"/>
              </a:rPr>
              <a:t>Muskulatur med type 1 egenskaper</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dk1"/>
                </a:solidFill>
                <a:latin typeface="Calibri"/>
                <a:ea typeface="Calibri"/>
              </a:rPr>
              <a:t>Langvarig gjentakende og repetitivt stimuli </a:t>
            </a:r>
            <a:r>
              <a:rPr b="0" lang="en-US" sz="2800" spc="-1" strike="noStrike" u="sng">
                <a:solidFill>
                  <a:schemeClr val="dk1"/>
                </a:solidFill>
                <a:uFillTx/>
                <a:latin typeface="Calibri"/>
                <a:ea typeface="Calibri"/>
              </a:rPr>
              <a:t>uten å overdrive</a:t>
            </a: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a:p>
            <a:pPr marL="228600" indent="0">
              <a:lnSpc>
                <a:spcPct val="90000"/>
              </a:lnSpc>
              <a:spcBef>
                <a:spcPts val="1001"/>
              </a:spcBef>
              <a:buNone/>
              <a:tabLst>
                <a:tab algn="l" pos="0"/>
              </a:tabLst>
            </a:pPr>
            <a:endParaRPr b="0" lang="en-US" sz="2800" spc="-1" strike="noStrike">
              <a:solidFill>
                <a:srgbClr val="000000"/>
              </a:solidFill>
              <a:latin typeface="Arial"/>
            </a:endParaRPr>
          </a:p>
        </p:txBody>
      </p:sp>
      <p:sp>
        <p:nvSpPr>
          <p:cNvPr id="207" name="PlaceHolder 2"/>
          <p:cNvSpPr>
            <a:spLocks noGrp="1"/>
          </p:cNvSpPr>
          <p:nvPr>
            <p:ph type="title"/>
          </p:nvPr>
        </p:nvSpPr>
        <p:spPr>
          <a:xfrm>
            <a:off x="838080" y="47808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Vi skal endre genuttrykket i kroppens celler</a:t>
            </a:r>
            <a:endParaRPr b="0" lang="en-US" sz="4400" spc="-1" strike="noStrike">
              <a:solidFill>
                <a:srgbClr val="000000"/>
              </a:solidFill>
              <a:latin typeface="Arial"/>
            </a:endParaRPr>
          </a:p>
        </p:txBody>
      </p:sp>
      <p:sp>
        <p:nvSpPr>
          <p:cNvPr id="208" name="Google Shape;378;p22"/>
          <p:cNvSpPr/>
          <p:nvPr/>
        </p:nvSpPr>
        <p:spPr>
          <a:xfrm>
            <a:off x="3848040" y="4774320"/>
            <a:ext cx="778680" cy="768960"/>
          </a:xfrm>
          <a:prstGeom prst="upArrow">
            <a:avLst>
              <a:gd name="adj1" fmla="val 50000"/>
              <a:gd name="adj2" fmla="val 50000"/>
            </a:avLst>
          </a:prstGeom>
          <a:solidFill>
            <a:schemeClr val="accent1"/>
          </a:solidFill>
          <a:ln w="12700">
            <a:solidFill>
              <a:srgbClr val="31538f"/>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Oppsummering</a:t>
            </a:r>
            <a:endParaRPr b="0" lang="en-US" sz="4400" spc="-1" strike="noStrike">
              <a:solidFill>
                <a:srgbClr val="000000"/>
              </a:solidFill>
              <a:latin typeface="Arial"/>
            </a:endParaRPr>
          </a:p>
        </p:txBody>
      </p:sp>
      <p:sp>
        <p:nvSpPr>
          <p:cNvPr id="21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Volum </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Tilstrekkelig høy nok intensitet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Risikojustering</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Alt annet er fasiliterende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buNone/>
            </a:pPr>
            <a:endParaRPr b="0" lang="en-US" sz="4400" spc="-1" strike="noStrike">
              <a:solidFill>
                <a:schemeClr val="dk1"/>
              </a:solidFill>
              <a:latin typeface="Calibri"/>
              <a:ea typeface="Calibri"/>
            </a:endParaRPr>
          </a:p>
        </p:txBody>
      </p:sp>
      <p:sp>
        <p:nvSpPr>
          <p:cNvPr id="21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spcBef>
                <a:spcPts val="1417"/>
              </a:spcBef>
              <a:buNone/>
            </a:pPr>
            <a:endParaRPr b="0" lang="en-US" sz="2800" spc="-1" strike="noStrike">
              <a:solidFill>
                <a:schemeClr val="dk1"/>
              </a:solidFill>
              <a:latin typeface="Calibri"/>
              <a:ea typeface="Calibri"/>
            </a:endParaRPr>
          </a:p>
        </p:txBody>
      </p:sp>
      <p:pic>
        <p:nvPicPr>
          <p:cNvPr id="213" name="Google Shape;392;p24" descr=""/>
          <p:cNvPicPr/>
          <p:nvPr/>
        </p:nvPicPr>
        <p:blipFill>
          <a:blip r:embed="rId1"/>
          <a:stretch/>
        </p:blipFill>
        <p:spPr>
          <a:xfrm>
            <a:off x="3526920" y="0"/>
            <a:ext cx="5137920" cy="6857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52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Begrepsavklaring</a:t>
            </a:r>
            <a:endParaRPr b="0" lang="en-US" sz="4400" spc="-1" strike="noStrike">
              <a:solidFill>
                <a:srgbClr val="000000"/>
              </a:solidFill>
              <a:latin typeface="Arial"/>
            </a:endParaRPr>
          </a:p>
        </p:txBody>
      </p:sp>
      <p:sp>
        <p:nvSpPr>
          <p:cNvPr id="133" name="PlaceHolder 2"/>
          <p:cNvSpPr>
            <a:spLocks noGrp="1"/>
          </p:cNvSpPr>
          <p:nvPr>
            <p:ph/>
          </p:nvPr>
        </p:nvSpPr>
        <p:spPr>
          <a:xfrm>
            <a:off x="838080" y="1825560"/>
            <a:ext cx="10515240" cy="4696560"/>
          </a:xfrm>
          <a:prstGeom prst="rect">
            <a:avLst/>
          </a:prstGeom>
          <a:noFill/>
          <a:ln w="0">
            <a:noFill/>
          </a:ln>
        </p:spPr>
        <p:txBody>
          <a:bodyPr lIns="91440" rIns="91440" tIns="45720" bIns="45720" anchor="t">
            <a:normAutofit/>
          </a:bodyPr>
          <a:p>
            <a:pPr indent="0">
              <a:lnSpc>
                <a:spcPct val="90000"/>
              </a:lnSpc>
              <a:spcBef>
                <a:spcPts val="1001"/>
              </a:spcBef>
              <a:buNone/>
              <a:tabLst>
                <a:tab algn="l" pos="0"/>
              </a:tabLst>
            </a:pPr>
            <a:r>
              <a:rPr b="0" lang="en-US" sz="2800" spc="-1" strike="noStrike">
                <a:solidFill>
                  <a:schemeClr val="dk1"/>
                </a:solidFill>
                <a:latin typeface="Calibri"/>
                <a:ea typeface="Calibri"/>
              </a:rPr>
              <a:t>“</a:t>
            </a:r>
            <a:r>
              <a:rPr b="0" i="1" lang="en-US" sz="2800" spc="-1" strike="noStrike">
                <a:solidFill>
                  <a:schemeClr val="dk1"/>
                </a:solidFill>
                <a:latin typeface="Calibri"/>
                <a:ea typeface="Calibri"/>
              </a:rPr>
              <a:t>Physical fitness is a set of attributes that people have or achieve</a:t>
            </a:r>
            <a:r>
              <a:rPr b="0" lang="en-US" sz="2800" spc="-1" strike="noStrike">
                <a:solidFill>
                  <a:schemeClr val="dk1"/>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dk1"/>
                </a:solidFill>
                <a:latin typeface="Calibri"/>
                <a:ea typeface="Calibri"/>
              </a:rPr>
              <a:t>“</a:t>
            </a:r>
            <a:r>
              <a:rPr b="0" lang="en-US" sz="2800" spc="-1" strike="noStrike">
                <a:solidFill>
                  <a:schemeClr val="dk1"/>
                </a:solidFill>
                <a:latin typeface="Calibri"/>
                <a:ea typeface="Calibri"/>
              </a:rPr>
              <a:t>... </a:t>
            </a:r>
            <a:r>
              <a:rPr b="0" i="1" lang="en-US" sz="2800" spc="-1" strike="noStrike">
                <a:solidFill>
                  <a:schemeClr val="dk1"/>
                </a:solidFill>
                <a:latin typeface="Calibri"/>
                <a:ea typeface="Calibri"/>
              </a:rPr>
              <a:t>any bodily movement produced by skeletal muscles that results in energy expenditure.</a:t>
            </a:r>
            <a:r>
              <a:rPr b="0" lang="en-US" sz="2800" spc="-1" strike="noStrike">
                <a:solidFill>
                  <a:schemeClr val="dk1"/>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dk1"/>
                </a:solidFill>
                <a:latin typeface="Calibri"/>
                <a:ea typeface="Calibri"/>
              </a:rPr>
              <a:t>“</a:t>
            </a:r>
            <a:r>
              <a:rPr b="0" i="1" lang="en-US" sz="2800" spc="-1" strike="noStrike">
                <a:solidFill>
                  <a:schemeClr val="dk1"/>
                </a:solidFill>
                <a:latin typeface="Calibri"/>
                <a:ea typeface="Calibri"/>
              </a:rPr>
              <a:t>Exercise is physical activity that is planned, structured, repetitive, and purposive in the sense that improvement or maintenance of one or more components of physical fitness is an objective</a:t>
            </a:r>
            <a:r>
              <a:rPr b="0" lang="en-US" sz="2800" spc="-1" strike="noStrike">
                <a:solidFill>
                  <a:schemeClr val="dk1"/>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1400" spc="-1" strike="noStrike">
                <a:solidFill>
                  <a:srgbClr val="212121"/>
                </a:solidFill>
                <a:highlight>
                  <a:srgbClr val="ffffff"/>
                </a:highlight>
                <a:latin typeface="Calibri"/>
                <a:ea typeface="Calibri"/>
              </a:rPr>
              <a:t>Caspersen CJ, Powell KE, Christenson GM. Physical activity, exercise, and physical fitness: definitions and distinctions for health-related research. Public Health Rep. 1985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3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5240" cy="132552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Begrepsavklaring</a:t>
            </a:r>
            <a:endParaRPr b="0" lang="en-US" sz="4400" spc="-1" strike="noStrike">
              <a:solidFill>
                <a:srgbClr val="000000"/>
              </a:solidFill>
              <a:latin typeface="Arial"/>
            </a:endParaRPr>
          </a:p>
        </p:txBody>
      </p:sp>
      <p:sp>
        <p:nvSpPr>
          <p:cNvPr id="13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90336"/>
          </a:bodyPr>
          <a:p>
            <a:pPr indent="0">
              <a:lnSpc>
                <a:spcPct val="90000"/>
              </a:lnSpc>
              <a:spcBef>
                <a:spcPts val="1001"/>
              </a:spcBef>
              <a:buNone/>
              <a:tabLst>
                <a:tab algn="l" pos="0"/>
              </a:tabLst>
            </a:pPr>
            <a:r>
              <a:rPr b="0" lang="en-US" sz="2800" spc="-1" strike="noStrike">
                <a:solidFill>
                  <a:schemeClr val="accent3"/>
                </a:solidFill>
                <a:latin typeface="Calibri"/>
                <a:ea typeface="Calibri"/>
              </a:rPr>
              <a:t>“</a:t>
            </a:r>
            <a:r>
              <a:rPr b="0" i="1" lang="en-US" sz="2800" spc="-1" strike="noStrike">
                <a:solidFill>
                  <a:schemeClr val="accent3"/>
                </a:solidFill>
                <a:latin typeface="Calibri"/>
                <a:ea typeface="Calibri"/>
              </a:rPr>
              <a:t>Physical fitness is a set of attributes that people have or achieve</a:t>
            </a:r>
            <a:r>
              <a:rPr b="0" lang="en-US" sz="2800" spc="-1" strike="noStrike">
                <a:solidFill>
                  <a:schemeClr val="accent3"/>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accent3"/>
                </a:solidFill>
                <a:latin typeface="Calibri"/>
                <a:ea typeface="Calibri"/>
              </a:rPr>
              <a:t>“</a:t>
            </a:r>
            <a:r>
              <a:rPr b="0" lang="en-US" sz="2800" spc="-1" strike="noStrike">
                <a:solidFill>
                  <a:schemeClr val="accent3"/>
                </a:solidFill>
                <a:latin typeface="Calibri"/>
                <a:ea typeface="Calibri"/>
              </a:rPr>
              <a:t>... </a:t>
            </a:r>
            <a:r>
              <a:rPr b="0" i="1" lang="en-US" sz="2800" spc="-1" strike="noStrike">
                <a:solidFill>
                  <a:schemeClr val="accent3"/>
                </a:solidFill>
                <a:latin typeface="Calibri"/>
                <a:ea typeface="Calibri"/>
              </a:rPr>
              <a:t>any bodily movement produced by skeletal muscles that results in energy expenditure.</a:t>
            </a:r>
            <a:r>
              <a:rPr b="0" lang="en-US" sz="2800" spc="-1" strike="noStrike">
                <a:solidFill>
                  <a:schemeClr val="accent3"/>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chemeClr val="dk1"/>
                </a:solidFill>
                <a:latin typeface="Calibri"/>
                <a:ea typeface="Calibri"/>
              </a:rPr>
              <a:t>“</a:t>
            </a:r>
            <a:r>
              <a:rPr b="0" i="1" lang="en-US" sz="2800" spc="-1" strike="noStrike">
                <a:solidFill>
                  <a:schemeClr val="dk1"/>
                </a:solidFill>
                <a:latin typeface="Calibri"/>
                <a:ea typeface="Calibri"/>
              </a:rPr>
              <a:t>Exercise is physical activity that is planned, structured, repetitive, and </a:t>
            </a:r>
            <a:r>
              <a:rPr b="1" i="1" lang="en-US" sz="2800" spc="-1" strike="noStrike" u="sng">
                <a:solidFill>
                  <a:schemeClr val="dk1"/>
                </a:solidFill>
                <a:uFillTx/>
                <a:latin typeface="Calibri"/>
                <a:ea typeface="Calibri"/>
              </a:rPr>
              <a:t>purposive</a:t>
            </a:r>
            <a:r>
              <a:rPr b="1" i="1" lang="en-US" sz="2800" spc="-1" strike="noStrike">
                <a:solidFill>
                  <a:schemeClr val="dk1"/>
                </a:solidFill>
                <a:latin typeface="Calibri"/>
                <a:ea typeface="Calibri"/>
              </a:rPr>
              <a:t> </a:t>
            </a:r>
            <a:r>
              <a:rPr b="0" i="1" lang="en-US" sz="2800" spc="-1" strike="noStrike">
                <a:solidFill>
                  <a:schemeClr val="dk1"/>
                </a:solidFill>
                <a:latin typeface="Calibri"/>
                <a:ea typeface="Calibri"/>
              </a:rPr>
              <a:t>in the sense that improvement or maintenance of one or more components of physical fitness is an objective</a:t>
            </a:r>
            <a:r>
              <a:rPr b="0" lang="en-US" sz="2800" spc="-1" strike="noStrike">
                <a:solidFill>
                  <a:schemeClr val="dk1"/>
                </a:solidFill>
                <a:latin typeface="Calibri"/>
                <a:ea typeface="Calibri"/>
              </a:rPr>
              <a: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1400" spc="-1" strike="noStrike">
                <a:solidFill>
                  <a:srgbClr val="212121"/>
                </a:solidFill>
                <a:highlight>
                  <a:srgbClr val="ffffff"/>
                </a:highlight>
                <a:latin typeface="Calibri"/>
                <a:ea typeface="Calibri"/>
              </a:rPr>
              <a:t>Caspersen CJ, Powell KE, Christenson GM. Physical activity, exercise, and physical fitness: definitions and distinctions for health-related research. Public Health Rep. 1985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1523880" y="1122480"/>
            <a:ext cx="9143640" cy="2387520"/>
          </a:xfrm>
          <a:prstGeom prst="rect">
            <a:avLst/>
          </a:prstGeom>
          <a:noFill/>
          <a:ln w="0">
            <a:noFill/>
          </a:ln>
        </p:spPr>
        <p:txBody>
          <a:bodyPr lIns="91440" rIns="91440" tIns="45720" bIns="45720" anchor="b">
            <a:normAutofit/>
          </a:bodyPr>
          <a:p>
            <a:pPr indent="0" algn="ctr">
              <a:lnSpc>
                <a:spcPct val="90000"/>
              </a:lnSpc>
              <a:buNone/>
              <a:tabLst>
                <a:tab algn="l" pos="0"/>
              </a:tabLst>
            </a:pPr>
            <a:r>
              <a:rPr b="0" lang="en-US" sz="6000" spc="-1" strike="noStrike">
                <a:solidFill>
                  <a:schemeClr val="dk1"/>
                </a:solidFill>
                <a:latin typeface="Calibri"/>
                <a:ea typeface="Calibri"/>
              </a:rPr>
              <a:t>SK Vidar Lang</a:t>
            </a:r>
            <a:endParaRPr b="0" lang="en-US" sz="6000" spc="-1" strike="noStrike">
              <a:solidFill>
                <a:srgbClr val="000000"/>
              </a:solidFill>
              <a:latin typeface="Arial"/>
            </a:endParaRPr>
          </a:p>
        </p:txBody>
      </p:sp>
      <p:sp>
        <p:nvSpPr>
          <p:cNvPr id="137"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rmAutofit/>
          </a:bodyPr>
          <a:p>
            <a:pPr indent="0" algn="ctr">
              <a:lnSpc>
                <a:spcPct val="90000"/>
              </a:lnSpc>
              <a:buNone/>
              <a:tabLst>
                <a:tab algn="l" pos="0"/>
              </a:tabLst>
            </a:pPr>
            <a:r>
              <a:rPr b="0" lang="en-US" sz="2400" spc="-1" strike="noStrike">
                <a:solidFill>
                  <a:schemeClr val="dk1"/>
                </a:solidFill>
                <a:latin typeface="Calibri"/>
                <a:ea typeface="Calibri"/>
              </a:rPr>
              <a:t>Hvorfor trener vi slik vi gjør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8" name="Google Shape;217;p2"/>
          <p:cNvSpPr/>
          <p:nvPr/>
        </p:nvSpPr>
        <p:spPr>
          <a:xfrm>
            <a:off x="0" y="0"/>
            <a:ext cx="12188520" cy="685764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39" name="Google Shape;218;p2" descr=""/>
          <p:cNvPicPr/>
          <p:nvPr/>
        </p:nvPicPr>
        <p:blipFill>
          <a:blip r:embed="rId1"/>
          <a:srcRect l="0" t="7409" r="0" b="13640"/>
          <a:stretch/>
        </p:blipFill>
        <p:spPr>
          <a:xfrm>
            <a:off x="-2880" y="0"/>
            <a:ext cx="12191760" cy="6857640"/>
          </a:xfrm>
          <a:prstGeom prst="rect">
            <a:avLst/>
          </a:prstGeom>
          <a:ln w="0">
            <a:noFill/>
          </a:ln>
        </p:spPr>
      </p:pic>
      <p:sp>
        <p:nvSpPr>
          <p:cNvPr id="140" name="Google Shape;219;p2"/>
          <p:cNvSpPr/>
          <p:nvPr/>
        </p:nvSpPr>
        <p:spPr>
          <a:xfrm>
            <a:off x="0" y="2207520"/>
            <a:ext cx="12191760" cy="3161880"/>
          </a:xfrm>
          <a:prstGeom prst="rect">
            <a:avLst/>
          </a:prstGeom>
          <a:gradFill rotWithShape="0">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41" name="Google Shape;220;p2" descr=""/>
          <p:cNvPicPr/>
          <p:nvPr/>
        </p:nvPicPr>
        <p:blipFill>
          <a:blip r:embed="rId2"/>
          <a:srcRect l="0" t="30623" r="0" b="17290"/>
          <a:stretch/>
        </p:blipFill>
        <p:spPr>
          <a:xfrm>
            <a:off x="1149120" y="0"/>
            <a:ext cx="9887400" cy="6865200"/>
          </a:xfrm>
          <a:prstGeom prst="rect">
            <a:avLst/>
          </a:prstGeom>
          <a:ln w="0">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rmAutofit/>
          </a:bodyPr>
          <a:p>
            <a:pPr indent="0">
              <a:lnSpc>
                <a:spcPct val="90000"/>
              </a:lnSpc>
              <a:buNone/>
              <a:tabLst>
                <a:tab algn="l" pos="0"/>
              </a:tabLst>
            </a:pPr>
            <a:r>
              <a:rPr b="0" lang="en-US" sz="4400" spc="-1" strike="noStrike">
                <a:solidFill>
                  <a:schemeClr val="dk1"/>
                </a:solidFill>
                <a:latin typeface="Calibri"/>
                <a:ea typeface="Calibri"/>
              </a:rPr>
              <a:t>Plan</a:t>
            </a:r>
            <a:endParaRPr b="0" lang="en-US" sz="4400" spc="-1" strike="noStrike">
              <a:solidFill>
                <a:srgbClr val="000000"/>
              </a:solidFill>
              <a:latin typeface="Arial"/>
            </a:endParaRPr>
          </a:p>
        </p:txBody>
      </p:sp>
      <p:sp>
        <p:nvSpPr>
          <p:cNvPr id="143"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marL="228600" indent="-228600">
              <a:lnSpc>
                <a:spcPct val="90000"/>
              </a:lnSpc>
              <a:buClr>
                <a:srgbClr val="000000"/>
              </a:buClr>
              <a:buFont typeface="Arial"/>
              <a:buChar char="•"/>
            </a:pPr>
            <a:r>
              <a:rPr b="0" lang="en-US" sz="2800" spc="-1" strike="noStrike">
                <a:solidFill>
                  <a:schemeClr val="dk1"/>
                </a:solidFill>
                <a:latin typeface="Calibri"/>
                <a:ea typeface="Calibri"/>
              </a:rPr>
              <a:t>Del 1: Hva er det vi trener</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chemeClr val="dk1"/>
                </a:solidFill>
                <a:latin typeface="Calibri"/>
                <a:ea typeface="Calibri"/>
              </a:rPr>
              <a:t>Del 2: Hvordan trener vi</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Google Shape;232;p4" descr="https://www.olympiatoppen.no/image43291.jpg"/>
          <p:cNvPicPr/>
          <p:nvPr/>
        </p:nvPicPr>
        <p:blipFill>
          <a:blip r:embed="rId1"/>
          <a:stretch/>
        </p:blipFill>
        <p:spPr>
          <a:xfrm>
            <a:off x="2153520" y="1148400"/>
            <a:ext cx="7851960" cy="4934880"/>
          </a:xfrm>
          <a:prstGeom prst="rect">
            <a:avLst/>
          </a:prstGeom>
          <a:ln w="0">
            <a:noFill/>
          </a:ln>
        </p:spPr>
      </p:pic>
      <p:sp>
        <p:nvSpPr>
          <p:cNvPr id="145" name="Google Shape;233;p4"/>
          <p:cNvSpPr/>
          <p:nvPr/>
        </p:nvSpPr>
        <p:spPr>
          <a:xfrm>
            <a:off x="1570320" y="591480"/>
            <a:ext cx="8697240" cy="261756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46" name="Google Shape;234;p4"/>
          <p:cNvSpPr/>
          <p:nvPr/>
        </p:nvSpPr>
        <p:spPr>
          <a:xfrm>
            <a:off x="4309200" y="5563080"/>
            <a:ext cx="2065680" cy="59256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47" name="Google Shape;235;p4"/>
          <p:cNvSpPr/>
          <p:nvPr/>
        </p:nvSpPr>
        <p:spPr>
          <a:xfrm>
            <a:off x="7166520" y="5536800"/>
            <a:ext cx="2065680" cy="59256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48" name="Google Shape;236;p4"/>
          <p:cNvSpPr/>
          <p:nvPr/>
        </p:nvSpPr>
        <p:spPr>
          <a:xfrm>
            <a:off x="7476480" y="2840400"/>
            <a:ext cx="3511440" cy="206352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49" name="Google Shape;237;p4"/>
          <p:cNvSpPr/>
          <p:nvPr/>
        </p:nvSpPr>
        <p:spPr>
          <a:xfrm>
            <a:off x="1432800" y="2840400"/>
            <a:ext cx="3511440" cy="206352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50" name="Google Shape;238;p4"/>
          <p:cNvSpPr/>
          <p:nvPr/>
        </p:nvSpPr>
        <p:spPr>
          <a:xfrm>
            <a:off x="2785320" y="5490360"/>
            <a:ext cx="2244960" cy="685800"/>
          </a:xfrm>
          <a:prstGeom prst="mathMultiply">
            <a:avLst>
              <a:gd name="adj1" fmla="val 23520"/>
            </a:avLst>
          </a:prstGeom>
          <a:solidFill>
            <a:srgbClr val="ff0000"/>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51" name="Google Shape;239;p4"/>
          <p:cNvSpPr/>
          <p:nvPr/>
        </p:nvSpPr>
        <p:spPr>
          <a:xfrm>
            <a:off x="5918760" y="5150880"/>
            <a:ext cx="1703880" cy="1339200"/>
          </a:xfrm>
          <a:prstGeom prst="irregularSeal1">
            <a:avLst/>
          </a:prstGeom>
          <a:noFill/>
          <a:ln w="76200">
            <a:solidFill>
              <a:srgbClr val="ffc000"/>
            </a:solidFill>
            <a:miter/>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2" name="Google Shape;244;p5"/>
          <p:cNvSpPr/>
          <p:nvPr/>
        </p:nvSpPr>
        <p:spPr>
          <a:xfrm>
            <a:off x="0" y="0"/>
            <a:ext cx="12188520" cy="685764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pic>
        <p:nvPicPr>
          <p:cNvPr id="153" name="Google Shape;245;p5" descr=""/>
          <p:cNvPicPr/>
          <p:nvPr/>
        </p:nvPicPr>
        <p:blipFill>
          <a:blip r:embed="rId1"/>
          <a:srcRect l="0" t="0" r="5881" b="0"/>
          <a:stretch/>
        </p:blipFill>
        <p:spPr>
          <a:xfrm>
            <a:off x="2522520" y="0"/>
            <a:ext cx="9669240" cy="6857640"/>
          </a:xfrm>
          <a:prstGeom prst="rect">
            <a:avLst/>
          </a:prstGeom>
          <a:ln w="0">
            <a:noFill/>
          </a:ln>
        </p:spPr>
      </p:pic>
      <p:sp>
        <p:nvSpPr>
          <p:cNvPr id="154" name="Google Shape;246;p5"/>
          <p:cNvSpPr/>
          <p:nvPr/>
        </p:nvSpPr>
        <p:spPr>
          <a:xfrm>
            <a:off x="0" y="0"/>
            <a:ext cx="7066440" cy="6857640"/>
          </a:xfrm>
          <a:prstGeom prst="rect">
            <a:avLst/>
          </a:prstGeom>
          <a:gradFill rotWithShape="0">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n-US" sz="1400" spc="-1" strike="noStrike">
              <a:solidFill>
                <a:srgbClr val="000000"/>
              </a:solidFill>
              <a:latin typeface="Arial"/>
            </a:endParaRPr>
          </a:p>
        </p:txBody>
      </p:sp>
      <p:sp>
        <p:nvSpPr>
          <p:cNvPr id="155" name="PlaceHolder 1"/>
          <p:cNvSpPr>
            <a:spLocks noGrp="1"/>
          </p:cNvSpPr>
          <p:nvPr>
            <p:ph type="title"/>
          </p:nvPr>
        </p:nvSpPr>
        <p:spPr>
          <a:xfrm>
            <a:off x="661680" y="2020320"/>
            <a:ext cx="3972960" cy="2330640"/>
          </a:xfrm>
          <a:prstGeom prst="rect">
            <a:avLst/>
          </a:prstGeom>
          <a:noFill/>
          <a:ln w="0">
            <a:noFill/>
          </a:ln>
        </p:spPr>
        <p:txBody>
          <a:bodyPr lIns="91440" rIns="91440" tIns="45720" bIns="45720" anchor="b">
            <a:normAutofit/>
          </a:bodyPr>
          <a:p>
            <a:pPr indent="0">
              <a:lnSpc>
                <a:spcPct val="90000"/>
              </a:lnSpc>
              <a:buNone/>
              <a:tabLst>
                <a:tab algn="l" pos="0"/>
              </a:tabLst>
            </a:pPr>
            <a:r>
              <a:rPr b="0" lang="en-US" sz="5200" spc="-1" strike="noStrike">
                <a:solidFill>
                  <a:schemeClr val="dk1"/>
                </a:solidFill>
                <a:latin typeface="Calibri"/>
                <a:ea typeface="Calibri"/>
              </a:rPr>
              <a:t>Hva gjør at vi løper fortere?</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LibreOffice/7.6.1.1$Linux_X86_64 LibreOffice_project/60$Build-1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2023-09-15T09:56:27Z</dcterms:created>
  <dc:creator>Markus Borge Harbo</dc:creator>
  <dc:description/>
  <dc:language>en-US</dc:language>
  <cp:lastModifiedBy/>
  <dcterms:modified xsi:type="dcterms:W3CDTF">2023-09-25T13:44:31Z</dcterms:modified>
  <cp:revision>1</cp:revision>
  <dc:subject/>
  <dc:title/>
</cp:coreProperties>
</file>